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8" r:id="rId5"/>
    <p:sldId id="257" r:id="rId6"/>
    <p:sldId id="269" r:id="rId7"/>
    <p:sldId id="267" r:id="rId8"/>
    <p:sldId id="259" r:id="rId9"/>
    <p:sldId id="260" r:id="rId10"/>
    <p:sldId id="265" r:id="rId11"/>
    <p:sldId id="262" r:id="rId12"/>
    <p:sldId id="263" r:id="rId13"/>
    <p:sldId id="270" r:id="rId14"/>
    <p:sldId id="271"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35" autoAdjust="0"/>
    <p:restoredTop sz="94660"/>
  </p:normalViewPr>
  <p:slideViewPr>
    <p:cSldViewPr snapToGrid="0">
      <p:cViewPr varScale="1">
        <p:scale>
          <a:sx n="108" d="100"/>
          <a:sy n="108" d="100"/>
        </p:scale>
        <p:origin x="36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89880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51475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333630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365959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300139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69692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127075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296669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413737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22163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102F20-BC1E-4154-B622-43025227E2E5}" type="datetimeFigureOut">
              <a:rPr lang="en-GB" smtClean="0"/>
              <a:pPr/>
              <a:t>16/11/2018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E936A6-ABD1-469C-B72D-2B30AFA6680D}" type="slidenum">
              <a:rPr lang="en-GB" smtClean="0"/>
              <a:pPr/>
              <a:t>‹#›</a:t>
            </a:fld>
            <a:endParaRPr lang="en-GB"/>
          </a:p>
        </p:txBody>
      </p:sp>
    </p:spTree>
    <p:extLst>
      <p:ext uri="{BB962C8B-B14F-4D97-AF65-F5344CB8AC3E}">
        <p14:creationId xmlns:p14="http://schemas.microsoft.com/office/powerpoint/2010/main" val="19895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02F20-BC1E-4154-B622-43025227E2E5}" type="datetimeFigureOut">
              <a:rPr lang="en-GB" smtClean="0"/>
              <a:pPr/>
              <a:t>16/11/2018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936A6-ABD1-469C-B72D-2B30AFA6680D}" type="slidenum">
              <a:rPr lang="en-GB" smtClean="0"/>
              <a:pPr/>
              <a:t>‹#›</a:t>
            </a:fld>
            <a:endParaRPr lang="en-GB"/>
          </a:p>
        </p:txBody>
      </p:sp>
    </p:spTree>
    <p:extLst>
      <p:ext uri="{BB962C8B-B14F-4D97-AF65-F5344CB8AC3E}">
        <p14:creationId xmlns:p14="http://schemas.microsoft.com/office/powerpoint/2010/main" val="3685218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youtube.com/watch?v=6dxBKHwaPTM&amp;list=PL0tha0stCY_5LgMhKJ6ZwzTGdF9bYJCfy&amp;index=1"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youtu.be/BVwKxQPHUUs"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794" y="2210597"/>
            <a:ext cx="9626930" cy="3058859"/>
          </a:xfrm>
        </p:spPr>
        <p:txBody>
          <a:bodyPr>
            <a:normAutofit/>
          </a:bodyPr>
          <a:lstStyle/>
          <a:p>
            <a:pPr algn="l"/>
            <a:r>
              <a:rPr lang="en-GB" sz="2200" dirty="0">
                <a:latin typeface="Roboto Light"/>
                <a:cs typeface="Roboto Light"/>
              </a:rPr>
              <a:t>Learning Objectives</a:t>
            </a:r>
          </a:p>
          <a:p>
            <a:pPr algn="l"/>
            <a:endParaRPr lang="en-GB" sz="2000" u="sng" dirty="0">
              <a:latin typeface="Roboto Light"/>
              <a:cs typeface="Roboto Light"/>
            </a:endParaRPr>
          </a:p>
          <a:p>
            <a:pPr marL="457200" indent="-457200" algn="l">
              <a:buFont typeface="Arial" panose="020B0604020202020204" pitchFamily="34" charset="0"/>
              <a:buChar char="•"/>
            </a:pPr>
            <a:r>
              <a:rPr lang="en-GB" sz="2000" dirty="0">
                <a:latin typeface="Roboto Light"/>
                <a:cs typeface="Roboto Light"/>
              </a:rPr>
              <a:t>To </a:t>
            </a:r>
            <a:r>
              <a:rPr lang="en-GB" sz="2000" dirty="0">
                <a:latin typeface="Roboto Medium"/>
                <a:cs typeface="Roboto Medium"/>
              </a:rPr>
              <a:t>understand</a:t>
            </a:r>
            <a:r>
              <a:rPr lang="en-GB" sz="2000" dirty="0">
                <a:latin typeface="Roboto Light"/>
                <a:cs typeface="Roboto Light"/>
              </a:rPr>
              <a:t> the experience of Black Muslims in the 70s and 80s</a:t>
            </a:r>
          </a:p>
          <a:p>
            <a:pPr marL="457200" indent="-457200" algn="l">
              <a:buFont typeface="Arial" panose="020B0604020202020204" pitchFamily="34" charset="0"/>
              <a:buChar char="•"/>
            </a:pPr>
            <a:r>
              <a:rPr lang="en-GB" sz="2000" dirty="0">
                <a:latin typeface="Roboto Light"/>
                <a:cs typeface="Roboto Light"/>
              </a:rPr>
              <a:t>To </a:t>
            </a:r>
            <a:r>
              <a:rPr lang="en-GB" sz="2000" dirty="0">
                <a:latin typeface="Roboto Medium"/>
                <a:cs typeface="Roboto Medium"/>
              </a:rPr>
              <a:t>analyse</a:t>
            </a:r>
            <a:r>
              <a:rPr lang="en-GB" sz="2000" dirty="0">
                <a:latin typeface="Roboto Light"/>
                <a:cs typeface="Roboto Light"/>
              </a:rPr>
              <a:t> changes and experiences of Black Muslims in Britain</a:t>
            </a:r>
          </a:p>
          <a:p>
            <a:pPr marL="457200" indent="-457200" algn="l">
              <a:buFont typeface="Arial" panose="020B0604020202020204" pitchFamily="34" charset="0"/>
              <a:buChar char="•"/>
            </a:pPr>
            <a:r>
              <a:rPr lang="en-GB" sz="2000" dirty="0">
                <a:latin typeface="Roboto Light"/>
                <a:cs typeface="Roboto Light"/>
              </a:rPr>
              <a:t>To </a:t>
            </a:r>
            <a:r>
              <a:rPr lang="en-GB" sz="2000" dirty="0">
                <a:latin typeface="Roboto Medium"/>
                <a:cs typeface="Roboto Medium"/>
              </a:rPr>
              <a:t>compare</a:t>
            </a:r>
            <a:r>
              <a:rPr lang="en-GB" sz="2000" dirty="0">
                <a:latin typeface="Roboto Light"/>
                <a:cs typeface="Roboto Light"/>
              </a:rPr>
              <a:t> and contrast the challenges faced by Black Muslims in the UK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6" name="Title 1"/>
          <p:cNvSpPr txBox="1">
            <a:spLocks/>
          </p:cNvSpPr>
          <p:nvPr/>
        </p:nvSpPr>
        <p:spPr>
          <a:xfrm>
            <a:off x="1524000" y="1052475"/>
            <a:ext cx="9144000" cy="917839"/>
          </a:xfrm>
          <a:prstGeom prst="rect">
            <a:avLst/>
          </a:prstGeom>
          <a:noFill/>
          <a:ln>
            <a:no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The Black Muslim Experience</a:t>
            </a:r>
          </a:p>
        </p:txBody>
      </p:sp>
    </p:spTree>
    <p:extLst>
      <p:ext uri="{BB962C8B-B14F-4D97-AF65-F5344CB8AC3E}">
        <p14:creationId xmlns:p14="http://schemas.microsoft.com/office/powerpoint/2010/main" val="1213564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838200" y="1981690"/>
            <a:ext cx="10515600" cy="4134101"/>
          </a:xfrm>
        </p:spPr>
        <p:txBody>
          <a:bodyPr anchor="t">
            <a:normAutofit/>
          </a:bodyPr>
          <a:lstStyle/>
          <a:p>
            <a:pPr>
              <a:buNone/>
            </a:pPr>
            <a:r>
              <a:rPr lang="en-GB" sz="2000" cap="all" dirty="0">
                <a:latin typeface="Roboto Light"/>
                <a:cs typeface="Roboto Light"/>
              </a:rPr>
              <a:t>Read source 1.3 </a:t>
            </a:r>
          </a:p>
          <a:p>
            <a:pPr>
              <a:buNone/>
            </a:pPr>
            <a:r>
              <a:rPr lang="en-GB" sz="2000" cap="all" dirty="0">
                <a:latin typeface="Roboto Light"/>
                <a:cs typeface="Roboto Light"/>
              </a:rPr>
              <a:t> </a:t>
            </a:r>
          </a:p>
          <a:p>
            <a:pPr marL="0" indent="0">
              <a:buNone/>
            </a:pPr>
            <a:r>
              <a:rPr lang="en-GB" sz="2000" dirty="0">
                <a:latin typeface="Roboto Light"/>
                <a:cs typeface="Roboto Light"/>
              </a:rPr>
              <a:t>1. What were the boys making fun of?</a:t>
            </a:r>
          </a:p>
          <a:p>
            <a:pPr marL="0" indent="0">
              <a:buNone/>
            </a:pPr>
            <a:r>
              <a:rPr lang="en-GB" sz="2000" dirty="0">
                <a:latin typeface="Roboto Light"/>
                <a:cs typeface="Roboto Light"/>
              </a:rPr>
              <a:t>2. What was the dilemma that Amir had?</a:t>
            </a:r>
          </a:p>
          <a:p>
            <a:pPr marL="0" indent="0">
              <a:buNone/>
            </a:pPr>
            <a:r>
              <a:rPr lang="en-GB" sz="2000" dirty="0">
                <a:latin typeface="Roboto Light"/>
                <a:cs typeface="Roboto Light"/>
              </a:rPr>
              <a:t>3. What would you do in this situation?</a:t>
            </a:r>
          </a:p>
          <a:p>
            <a:pPr marL="0" indent="0">
              <a:buNone/>
            </a:pPr>
            <a:r>
              <a:rPr lang="en-GB" sz="2000" dirty="0">
                <a:latin typeface="Roboto Light"/>
                <a:cs typeface="Roboto Light"/>
              </a:rPr>
              <a:t>4. Has anything like this happened to you?</a:t>
            </a:r>
          </a:p>
          <a:p>
            <a:pPr marL="0" indent="0">
              <a:lnSpc>
                <a:spcPct val="120000"/>
              </a:lnSpc>
              <a:buNone/>
            </a:pPr>
            <a:r>
              <a:rPr lang="en-GB" sz="2000" dirty="0">
                <a:latin typeface="Roboto Light"/>
                <a:cs typeface="Roboto Light"/>
              </a:rPr>
              <a:t>5. Analyse what happened  to Amir and his friend in context to the message from the excerpt from The Prophet Muhammed’s speech. Explain why he would feel hurt by the Arab boys’ behaviour.</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11" name="Title 1"/>
          <p:cNvSpPr txBox="1">
            <a:spLocks/>
          </p:cNvSpPr>
          <p:nvPr/>
        </p:nvSpPr>
        <p:spPr>
          <a:xfrm>
            <a:off x="4043680" y="1052475"/>
            <a:ext cx="4124960" cy="766165"/>
          </a:xfrm>
          <a:prstGeom prst="rect">
            <a:avLst/>
          </a:prstGeom>
          <a:solidFill>
            <a:schemeClr val="accent6">
              <a:lumMod val="60000"/>
              <a:lumOff val="40000"/>
            </a:schemeClr>
          </a:solidFill>
          <a:ln>
            <a:noFill/>
          </a:ln>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a:latin typeface="Roboto" charset="0"/>
                <a:ea typeface="Roboto" charset="0"/>
                <a:cs typeface="Roboto" charset="0"/>
              </a:rPr>
              <a:t>Question time</a:t>
            </a:r>
          </a:p>
        </p:txBody>
      </p:sp>
    </p:spTree>
    <p:extLst>
      <p:ext uri="{BB962C8B-B14F-4D97-AF65-F5344CB8AC3E}">
        <p14:creationId xmlns:p14="http://schemas.microsoft.com/office/powerpoint/2010/main" val="394037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040" y="1818639"/>
            <a:ext cx="11310385" cy="4771291"/>
          </a:xfrm>
        </p:spPr>
        <p:txBody>
          <a:bodyPr>
            <a:normAutofit/>
          </a:bodyPr>
          <a:lstStyle/>
          <a:p>
            <a:pPr marL="0" indent="0">
              <a:buNone/>
            </a:pPr>
            <a:r>
              <a:rPr lang="en-GB" sz="2000" dirty="0">
                <a:latin typeface="Roboto Light"/>
                <a:cs typeface="Roboto Light"/>
              </a:rPr>
              <a:t>Source 1.4</a:t>
            </a:r>
          </a:p>
          <a:p>
            <a:pPr marL="0" indent="0">
              <a:lnSpc>
                <a:spcPct val="120000"/>
              </a:lnSpc>
              <a:buNone/>
            </a:pPr>
            <a:r>
              <a:rPr lang="en-GB" sz="2000" b="1" dirty="0">
                <a:latin typeface="Roboto Light"/>
                <a:cs typeface="Roboto Light"/>
              </a:rPr>
              <a:t>Excerpt taken from an oral history interview with male </a:t>
            </a:r>
            <a:r>
              <a:rPr lang="en-GB" sz="2000" b="1" dirty="0">
                <a:latin typeface="Roboto Medium"/>
                <a:cs typeface="Roboto Medium"/>
              </a:rPr>
              <a:t>Bilal Ali Hugh who is 49 </a:t>
            </a:r>
            <a:r>
              <a:rPr lang="en-GB" sz="2000" b="1" dirty="0">
                <a:latin typeface="Roboto Light"/>
                <a:cs typeface="Roboto Light"/>
              </a:rPr>
              <a:t>and grew up in London and is of Caribbean parentage.</a:t>
            </a:r>
          </a:p>
          <a:p>
            <a:pPr marL="0" indent="0">
              <a:lnSpc>
                <a:spcPct val="120000"/>
              </a:lnSpc>
              <a:buNone/>
            </a:pPr>
            <a:r>
              <a:rPr lang="en-GB" sz="2000" dirty="0">
                <a:latin typeface="Roboto Medium Italic"/>
                <a:cs typeface="Roboto Medium Italic"/>
              </a:rPr>
              <a:t>“It’s a mixed experience because it’s the beauty of coming into the religion, it’s the beauty of feeling being part of something that is much bigger than yourself… you know that you share that love for this thing so there was that positive part. But there was also some trials and tribulations, you could say, or discrimination or double standard or maybe just peoples attitude of quote, unquote, heritage Muslims from different parts of the world who you might go to a mosque that’s, that you’re not familiar with, you’re in the area, you just want to pray and you say to the person “Oh </a:t>
            </a:r>
            <a:r>
              <a:rPr lang="en-GB" sz="2000" dirty="0" err="1">
                <a:latin typeface="Roboto Medium Italic"/>
                <a:cs typeface="Roboto Medium Italic"/>
              </a:rPr>
              <a:t>Salamu</a:t>
            </a:r>
            <a:r>
              <a:rPr lang="en-GB" sz="2000" dirty="0">
                <a:latin typeface="Roboto Medium Italic"/>
                <a:cs typeface="Roboto Medium Italic"/>
              </a:rPr>
              <a:t> </a:t>
            </a:r>
            <a:r>
              <a:rPr lang="en-GB" sz="2000" dirty="0" err="1">
                <a:latin typeface="Roboto Medium Italic"/>
                <a:cs typeface="Roboto Medium Italic"/>
              </a:rPr>
              <a:t>alaikum</a:t>
            </a:r>
            <a:r>
              <a:rPr lang="en-GB" sz="2000" dirty="0">
                <a:latin typeface="Roboto Medium Italic"/>
                <a:cs typeface="Roboto Medium Italic"/>
              </a:rPr>
              <a:t>” and they’re saying “hello” to you which seems a bit impolite and then you say “</a:t>
            </a:r>
            <a:r>
              <a:rPr lang="en-GB" sz="2000" dirty="0" err="1">
                <a:latin typeface="Roboto Medium Italic"/>
                <a:cs typeface="Roboto Medium Italic"/>
              </a:rPr>
              <a:t>Akhi</a:t>
            </a:r>
            <a:r>
              <a:rPr lang="en-GB" sz="2000" dirty="0">
                <a:latin typeface="Roboto Medium Italic"/>
                <a:cs typeface="Roboto Medium Italic"/>
              </a:rPr>
              <a:t>” which means brother, you know “is there somewhere I can make wudu [ablution]?” cause you don’t know the place and they saying “Are  you Muslim?”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7" name="Title 1"/>
          <p:cNvSpPr txBox="1">
            <a:spLocks/>
          </p:cNvSpPr>
          <p:nvPr/>
        </p:nvSpPr>
        <p:spPr>
          <a:xfrm>
            <a:off x="1258114" y="1052475"/>
            <a:ext cx="9675772" cy="663885"/>
          </a:xfrm>
          <a:prstGeom prst="rect">
            <a:avLst/>
          </a:prstGeom>
          <a:noFill/>
          <a:ln>
            <a:noFill/>
          </a:ln>
        </p:spPr>
        <p:txBody>
          <a:bodyPr vert="horz" wrap="none"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err="1">
                <a:latin typeface="Roboto" charset="0"/>
                <a:ea typeface="Roboto" charset="0"/>
                <a:cs typeface="Roboto" charset="0"/>
              </a:rPr>
              <a:t>Bilal</a:t>
            </a:r>
            <a:r>
              <a:rPr lang="en-GB" sz="3800" dirty="0">
                <a:latin typeface="Roboto" charset="0"/>
                <a:ea typeface="Roboto" charset="0"/>
                <a:cs typeface="Roboto" charset="0"/>
              </a:rPr>
              <a:t> talks about his experience in Islam</a:t>
            </a:r>
          </a:p>
        </p:txBody>
      </p:sp>
    </p:spTree>
    <p:extLst>
      <p:ext uri="{BB962C8B-B14F-4D97-AF65-F5344CB8AC3E}">
        <p14:creationId xmlns:p14="http://schemas.microsoft.com/office/powerpoint/2010/main" val="12827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6860" y="2191385"/>
            <a:ext cx="9098280" cy="3306890"/>
          </a:xfrm>
        </p:spPr>
        <p:txBody>
          <a:bodyPr>
            <a:normAutofit/>
          </a:bodyPr>
          <a:lstStyle/>
          <a:p>
            <a:pPr>
              <a:buNone/>
            </a:pPr>
            <a:r>
              <a:rPr lang="en-GB" sz="2000" dirty="0">
                <a:latin typeface="Roboto Light"/>
                <a:cs typeface="Roboto Light"/>
              </a:rPr>
              <a:t>READ SOURCE 1.4</a:t>
            </a:r>
          </a:p>
          <a:p>
            <a:pPr>
              <a:buNone/>
            </a:pPr>
            <a:endParaRPr lang="en-GB" sz="2000" dirty="0">
              <a:latin typeface="Roboto Light"/>
              <a:cs typeface="Roboto Light"/>
            </a:endParaRPr>
          </a:p>
          <a:p>
            <a:pPr marL="457200" indent="-457200">
              <a:buAutoNum type="arabicPeriod"/>
            </a:pPr>
            <a:r>
              <a:rPr lang="en-GB" sz="2000" dirty="0">
                <a:latin typeface="Roboto Light"/>
                <a:cs typeface="Roboto Light"/>
              </a:rPr>
              <a:t>What name did Bilal give to the Muslims that he felt were being racist?</a:t>
            </a:r>
          </a:p>
          <a:p>
            <a:pPr marL="0" indent="0">
              <a:buNone/>
            </a:pPr>
            <a:endParaRPr lang="en-GB" sz="2000" dirty="0">
              <a:latin typeface="Roboto Light"/>
              <a:cs typeface="Roboto Light"/>
            </a:endParaRPr>
          </a:p>
          <a:p>
            <a:pPr marL="0" indent="0">
              <a:buNone/>
            </a:pPr>
            <a:r>
              <a:rPr lang="en-GB" sz="2000" dirty="0">
                <a:latin typeface="Roboto Light"/>
                <a:cs typeface="Roboto Light"/>
              </a:rPr>
              <a:t>2. Discuss why he felt offended when the person said “Hello”?</a:t>
            </a:r>
          </a:p>
          <a:p>
            <a:pPr marL="0" indent="0">
              <a:buNone/>
            </a:pPr>
            <a:endParaRPr lang="en-GB" sz="2000" dirty="0">
              <a:latin typeface="Roboto Light"/>
              <a:cs typeface="Roboto Light"/>
            </a:endParaRPr>
          </a:p>
          <a:p>
            <a:pPr marL="0" indent="0">
              <a:buNone/>
            </a:pPr>
            <a:r>
              <a:rPr lang="en-GB" sz="2000" dirty="0">
                <a:latin typeface="Roboto Light"/>
                <a:cs typeface="Roboto Light"/>
              </a:rPr>
              <a:t>3. Write down an explanation of the reasons Bilal feels converting to Islam has been a ‘mixed experience’.</a:t>
            </a:r>
            <a:endParaRPr lang="en-GB"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7" name="Title 1"/>
          <p:cNvSpPr txBox="1">
            <a:spLocks/>
          </p:cNvSpPr>
          <p:nvPr/>
        </p:nvSpPr>
        <p:spPr>
          <a:xfrm>
            <a:off x="4043680" y="1052475"/>
            <a:ext cx="4124960" cy="766165"/>
          </a:xfrm>
          <a:prstGeom prst="rect">
            <a:avLst/>
          </a:prstGeom>
          <a:solidFill>
            <a:schemeClr val="accent6">
              <a:lumMod val="60000"/>
              <a:lumOff val="40000"/>
            </a:schemeClr>
          </a:solidFill>
          <a:ln>
            <a:noFill/>
          </a:ln>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a:latin typeface="Roboto" charset="0"/>
                <a:ea typeface="Roboto" charset="0"/>
                <a:cs typeface="Roboto" charset="0"/>
              </a:rPr>
              <a:t>Question time</a:t>
            </a:r>
          </a:p>
        </p:txBody>
      </p:sp>
    </p:spTree>
    <p:extLst>
      <p:ext uri="{BB962C8B-B14F-4D97-AF65-F5344CB8AC3E}">
        <p14:creationId xmlns:p14="http://schemas.microsoft.com/office/powerpoint/2010/main" val="18236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6132"/>
            <a:ext cx="10515600" cy="2705735"/>
          </a:xfrm>
        </p:spPr>
        <p:txBody>
          <a:bodyPr>
            <a:normAutofit/>
          </a:bodyPr>
          <a:lstStyle/>
          <a:p>
            <a:r>
              <a:rPr lang="en-GB" sz="2000" dirty="0">
                <a:latin typeface="Roboto Light"/>
                <a:cs typeface="Roboto Light"/>
              </a:rPr>
              <a:t>Underline Keywords and phrases in the article</a:t>
            </a:r>
          </a:p>
          <a:p>
            <a:endParaRPr lang="en-GB" sz="2000" dirty="0">
              <a:latin typeface="Roboto Light"/>
              <a:cs typeface="Roboto Light"/>
            </a:endParaRPr>
          </a:p>
          <a:p>
            <a:pPr marL="0" indent="0">
              <a:buNone/>
            </a:pPr>
            <a:r>
              <a:rPr lang="en-GB" sz="2000" dirty="0">
                <a:latin typeface="Roboto Light"/>
                <a:cs typeface="Roboto Light"/>
              </a:rPr>
              <a:t>1. What were the main points made in the article?</a:t>
            </a:r>
          </a:p>
          <a:p>
            <a:pPr marL="0" indent="0">
              <a:buNone/>
            </a:pPr>
            <a:r>
              <a:rPr lang="en-GB" sz="2000" dirty="0">
                <a:latin typeface="Roboto Light"/>
                <a:cs typeface="Roboto Light"/>
              </a:rPr>
              <a:t>2. Do you agree with the points made?</a:t>
            </a:r>
          </a:p>
          <a:p>
            <a:pPr marL="0" indent="0">
              <a:buNone/>
            </a:pPr>
            <a:r>
              <a:rPr lang="en-GB" sz="2000" dirty="0">
                <a:latin typeface="Roboto Light"/>
                <a:cs typeface="Roboto Light"/>
              </a:rPr>
              <a:t>3. What are some of the challenges raised in the article for Black Muslims?</a:t>
            </a:r>
          </a:p>
          <a:p>
            <a:pPr marL="0" indent="0">
              <a:buNone/>
            </a:pPr>
            <a:r>
              <a:rPr lang="en-GB" sz="2000" dirty="0">
                <a:latin typeface="Roboto Light"/>
                <a:cs typeface="Roboto Light"/>
              </a:rPr>
              <a:t>4. Do you think challenges faced by Black Muslims will be different for Muslims of other ethnicities? Give reasons for your answer.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7" name="Title 1"/>
          <p:cNvSpPr txBox="1">
            <a:spLocks/>
          </p:cNvSpPr>
          <p:nvPr/>
        </p:nvSpPr>
        <p:spPr>
          <a:xfrm>
            <a:off x="1463040" y="1052475"/>
            <a:ext cx="8798560" cy="766165"/>
          </a:xfrm>
          <a:prstGeom prst="rect">
            <a:avLst/>
          </a:prstGeom>
          <a:noFill/>
          <a:ln>
            <a:noFill/>
          </a:ln>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a:latin typeface="Roboto" charset="0"/>
                <a:ea typeface="Roboto" charset="0"/>
                <a:cs typeface="Roboto" charset="0"/>
              </a:rPr>
              <a:t>Read the article ‘Being Black in Islam’</a:t>
            </a:r>
          </a:p>
        </p:txBody>
      </p:sp>
    </p:spTree>
    <p:extLst>
      <p:ext uri="{BB962C8B-B14F-4D97-AF65-F5344CB8AC3E}">
        <p14:creationId xmlns:p14="http://schemas.microsoft.com/office/powerpoint/2010/main" val="166587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38200" y="2444357"/>
            <a:ext cx="5257800" cy="1692766"/>
          </a:xfrm>
          <a:prstGeom prst="rect">
            <a:avLst/>
          </a:prstGeom>
        </p:spPr>
        <p:txBody>
          <a:bodyPr vert="horz" wrap="square" lIns="0" tIns="0" rIns="0" bIns="0" rtlCol="0">
            <a:noAutofit/>
          </a:bodyPr>
          <a:lstStyle/>
          <a:p>
            <a:pPr marL="0" marR="0" lvl="2" indent="0" algn="l" defTabSz="914400" rtl="0" eaLnBrk="1" fontAlgn="auto" latinLnBrk="0" hangingPunct="1">
              <a:lnSpc>
                <a:spcPct val="90000"/>
              </a:lnSpc>
              <a:spcBef>
                <a:spcPts val="2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tx1"/>
                </a:solidFill>
                <a:effectLst/>
                <a:uLnTx/>
                <a:uFillTx/>
                <a:latin typeface="Roboto Medium"/>
                <a:ea typeface="+mn-ea"/>
                <a:cs typeface="Roboto Medium"/>
              </a:rPr>
              <a:t>Watch this video clip of </a:t>
            </a:r>
            <a:r>
              <a:rPr kumimoji="0" lang="en-GB" sz="2000" b="0" i="0" u="none" strike="noStrike" kern="1200" cap="none" spc="0" normalizeH="0" baseline="0" noProof="0" dirty="0" err="1">
                <a:ln>
                  <a:noFill/>
                </a:ln>
                <a:solidFill>
                  <a:schemeClr val="tx1"/>
                </a:solidFill>
                <a:effectLst/>
                <a:uLnTx/>
                <a:uFillTx/>
                <a:latin typeface="Roboto Medium"/>
                <a:ea typeface="+mn-ea"/>
                <a:cs typeface="Roboto Medium"/>
              </a:rPr>
              <a:t>Faizah</a:t>
            </a:r>
            <a:r>
              <a:rPr kumimoji="0" lang="en-GB" sz="2000" b="0" i="0" u="none" strike="noStrike" kern="1200" cap="none" spc="0" normalizeH="0" baseline="0" noProof="0" dirty="0">
                <a:ln>
                  <a:noFill/>
                </a:ln>
                <a:solidFill>
                  <a:schemeClr val="tx1"/>
                </a:solidFill>
                <a:effectLst/>
                <a:uLnTx/>
                <a:uFillTx/>
                <a:latin typeface="Roboto Medium"/>
                <a:ea typeface="+mn-ea"/>
                <a:cs typeface="Roboto Medium"/>
              </a:rPr>
              <a:t> </a:t>
            </a:r>
            <a:r>
              <a:rPr kumimoji="0" lang="en-GB" sz="2000" b="0" i="0" u="none" strike="noStrike" kern="1200" cap="none" spc="0" normalizeH="0" baseline="0" noProof="0" dirty="0" err="1">
                <a:ln>
                  <a:noFill/>
                </a:ln>
                <a:solidFill>
                  <a:schemeClr val="tx1"/>
                </a:solidFill>
                <a:effectLst/>
                <a:uLnTx/>
                <a:uFillTx/>
                <a:latin typeface="Roboto Medium"/>
                <a:ea typeface="+mn-ea"/>
                <a:cs typeface="Roboto Medium"/>
              </a:rPr>
              <a:t>Salihu</a:t>
            </a:r>
            <a:r>
              <a:rPr kumimoji="0" lang="en-GB" sz="2000" b="0" i="0" u="none" strike="noStrike" kern="1200" cap="none" spc="0" normalizeH="0" baseline="0" noProof="0" dirty="0">
                <a:ln>
                  <a:noFill/>
                </a:ln>
                <a:solidFill>
                  <a:schemeClr val="tx1"/>
                </a:solidFill>
                <a:effectLst/>
                <a:uLnTx/>
                <a:uFillTx/>
                <a:latin typeface="Roboto Medium"/>
                <a:ea typeface="+mn-ea"/>
                <a:cs typeface="Roboto Medium"/>
              </a:rPr>
              <a:t>.</a:t>
            </a:r>
          </a:p>
          <a:p>
            <a:pPr marL="0" marR="0" lvl="2" indent="-2286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Released 2018</a:t>
            </a:r>
          </a:p>
          <a:p>
            <a:pPr marL="0" marR="0" lvl="2" indent="-2286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hlinkClick r:id="rId2"/>
              </a:rPr>
              <a:t>Watch here</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200"/>
              </a:spcBef>
              <a:spcAft>
                <a:spcPts val="0"/>
              </a:spcAft>
              <a:buClrTx/>
              <a:buSzTx/>
              <a:buFont typeface="Arial" panose="020B0604020202020204" pitchFamily="34" charset="0"/>
              <a:buNone/>
              <a:tabLst/>
              <a:defRPr/>
            </a:pPr>
            <a:r>
              <a:rPr kumimoji="0" lang="en-GB" sz="1900" b="0" i="0" u="none" strike="noStrike" kern="1200" cap="none" spc="0" normalizeH="0" baseline="0" noProof="0" dirty="0">
                <a:ln>
                  <a:noFill/>
                </a:ln>
                <a:solidFill>
                  <a:schemeClr val="tx1"/>
                </a:solidFill>
                <a:effectLst/>
                <a:uLnTx/>
                <a:uFillTx/>
                <a:latin typeface="Roboto Medium"/>
                <a:ea typeface="+mn-ea"/>
                <a:cs typeface="Roboto Medium"/>
              </a:rPr>
              <a:t> </a:t>
            </a:r>
          </a:p>
        </p:txBody>
      </p:sp>
      <p:sp>
        <p:nvSpPr>
          <p:cNvPr id="13" name="TextBox 12"/>
          <p:cNvSpPr txBox="1"/>
          <p:nvPr/>
        </p:nvSpPr>
        <p:spPr>
          <a:xfrm>
            <a:off x="838200" y="4200974"/>
            <a:ext cx="10493042" cy="1631216"/>
          </a:xfrm>
          <a:prstGeom prst="rect">
            <a:avLst/>
          </a:prstGeom>
          <a:noFill/>
        </p:spPr>
        <p:txBody>
          <a:bodyPr wrap="square" rtlCol="0">
            <a:spAutoFit/>
          </a:bodyPr>
          <a:lstStyle/>
          <a:p>
            <a:r>
              <a:rPr lang="en-GB" sz="2000" dirty="0">
                <a:latin typeface="Roboto Medium"/>
                <a:cs typeface="Roboto Medium"/>
              </a:rPr>
              <a:t>1. </a:t>
            </a:r>
            <a:r>
              <a:rPr lang="en-GB" sz="2000" dirty="0" err="1">
                <a:latin typeface="Roboto Medium"/>
                <a:cs typeface="Roboto Medium"/>
              </a:rPr>
              <a:t>Faizah</a:t>
            </a:r>
            <a:r>
              <a:rPr lang="en-GB" sz="2000" dirty="0">
                <a:latin typeface="Roboto Medium"/>
                <a:cs typeface="Roboto Medium"/>
              </a:rPr>
              <a:t> reflects on things that make her British. What are they?</a:t>
            </a:r>
          </a:p>
          <a:p>
            <a:r>
              <a:rPr lang="en-GB" sz="2000" dirty="0">
                <a:latin typeface="Roboto Light"/>
                <a:cs typeface="Roboto Light"/>
              </a:rPr>
              <a:t>2. Why was her experience traumatising?</a:t>
            </a:r>
          </a:p>
          <a:p>
            <a:r>
              <a:rPr lang="en-GB" sz="2000" dirty="0">
                <a:latin typeface="Roboto Light"/>
                <a:cs typeface="Roboto Light"/>
              </a:rPr>
              <a:t>3. How did </a:t>
            </a:r>
            <a:r>
              <a:rPr lang="en-GB" sz="2000" dirty="0" err="1">
                <a:latin typeface="Roboto Light"/>
                <a:cs typeface="Roboto Light"/>
              </a:rPr>
              <a:t>Faizah</a:t>
            </a:r>
            <a:r>
              <a:rPr lang="en-GB" sz="2000" dirty="0">
                <a:latin typeface="Roboto Light"/>
                <a:cs typeface="Roboto Light"/>
              </a:rPr>
              <a:t> learn about her African heritage?</a:t>
            </a:r>
          </a:p>
          <a:p>
            <a:r>
              <a:rPr lang="en-GB" sz="2000" dirty="0">
                <a:latin typeface="Roboto Light"/>
                <a:cs typeface="Roboto Light"/>
              </a:rPr>
              <a:t>4. How did </a:t>
            </a:r>
            <a:r>
              <a:rPr lang="en-GB" sz="2000" dirty="0" err="1">
                <a:latin typeface="Roboto Light"/>
                <a:cs typeface="Roboto Light"/>
              </a:rPr>
              <a:t>Faizah</a:t>
            </a:r>
            <a:r>
              <a:rPr lang="en-GB" sz="2000" dirty="0">
                <a:latin typeface="Roboto Light"/>
                <a:cs typeface="Roboto Light"/>
              </a:rPr>
              <a:t> find her way to Islam?</a:t>
            </a:r>
          </a:p>
          <a:p>
            <a:r>
              <a:rPr lang="en-GB" sz="2000" dirty="0">
                <a:latin typeface="Roboto Light"/>
                <a:cs typeface="Roboto Light"/>
              </a:rPr>
              <a:t>5. Do you think </a:t>
            </a:r>
            <a:r>
              <a:rPr lang="en-GB" sz="2000" dirty="0" err="1">
                <a:latin typeface="Roboto Light"/>
                <a:cs typeface="Roboto Light"/>
              </a:rPr>
              <a:t>Faizah</a:t>
            </a:r>
            <a:r>
              <a:rPr lang="en-GB" sz="2000" dirty="0">
                <a:latin typeface="Roboto Light"/>
                <a:cs typeface="Roboto Light"/>
              </a:rPr>
              <a:t> enjoyed her experience living in London? Explain why?</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15" name="Title 1"/>
          <p:cNvSpPr txBox="1">
            <a:spLocks/>
          </p:cNvSpPr>
          <p:nvPr/>
        </p:nvSpPr>
        <p:spPr>
          <a:xfrm>
            <a:off x="1258114" y="1052475"/>
            <a:ext cx="9675772" cy="917839"/>
          </a:xfrm>
          <a:prstGeom prst="rect">
            <a:avLst/>
          </a:prstGeom>
          <a:noFill/>
          <a:ln>
            <a:noFill/>
          </a:ln>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err="1">
                <a:latin typeface="Roboto" charset="0"/>
                <a:ea typeface="Roboto" charset="0"/>
                <a:cs typeface="Roboto" charset="0"/>
              </a:rPr>
              <a:t>Faizah</a:t>
            </a:r>
            <a:r>
              <a:rPr lang="en-GB" sz="3800" dirty="0">
                <a:latin typeface="Roboto" charset="0"/>
                <a:ea typeface="Roboto" charset="0"/>
                <a:cs typeface="Roboto" charset="0"/>
              </a:rPr>
              <a:t> </a:t>
            </a:r>
            <a:r>
              <a:rPr lang="en-GB" sz="3800" dirty="0" err="1">
                <a:latin typeface="Roboto" charset="0"/>
                <a:ea typeface="Roboto" charset="0"/>
                <a:cs typeface="Roboto" charset="0"/>
              </a:rPr>
              <a:t>Salihu</a:t>
            </a:r>
            <a:endParaRPr lang="en-GB" sz="3800" dirty="0">
              <a:latin typeface="Roboto" charset="0"/>
              <a:ea typeface="Roboto" charset="0"/>
              <a:cs typeface="Roboto" charset="0"/>
            </a:endParaRPr>
          </a:p>
        </p:txBody>
      </p:sp>
      <p:pic>
        <p:nvPicPr>
          <p:cNvPr id="20" name="Picture 19" descr="faizahsalihu.jpg"/>
          <p:cNvPicPr>
            <a:picLocks noChangeAspect="1"/>
          </p:cNvPicPr>
          <p:nvPr/>
        </p:nvPicPr>
        <p:blipFill>
          <a:blip r:embed="rId4"/>
          <a:stretch>
            <a:fillRect/>
          </a:stretch>
        </p:blipFill>
        <p:spPr>
          <a:xfrm>
            <a:off x="7823200" y="2065124"/>
            <a:ext cx="3741420" cy="2096000"/>
          </a:xfrm>
          <a:prstGeom prst="rect">
            <a:avLst/>
          </a:prstGeom>
        </p:spPr>
      </p:pic>
    </p:spTree>
    <p:extLst>
      <p:ext uri="{BB962C8B-B14F-4D97-AF65-F5344CB8AC3E}">
        <p14:creationId xmlns:p14="http://schemas.microsoft.com/office/powerpoint/2010/main" val="177951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8408"/>
            <a:ext cx="11028680" cy="788071"/>
          </a:xfrm>
          <a:noFill/>
        </p:spPr>
        <p:txBody>
          <a:bodyPr>
            <a:normAutofit fontScale="90000"/>
          </a:bodyPr>
          <a:lstStyle/>
          <a:p>
            <a:r>
              <a:rPr lang="en-GB" sz="2700" dirty="0">
                <a:latin typeface="Roboto Light"/>
                <a:cs typeface="Roboto Light"/>
              </a:rPr>
              <a:t>Plenary</a:t>
            </a:r>
            <a:br>
              <a:rPr lang="en-GB" sz="2700" dirty="0">
                <a:latin typeface="Roboto Medium"/>
                <a:cs typeface="Roboto Medium"/>
              </a:rPr>
            </a:br>
            <a:r>
              <a:rPr lang="en-GB" dirty="0">
                <a:latin typeface="Roboto Regular"/>
                <a:cs typeface="Roboto Regular"/>
              </a:rPr>
              <a:t>Complete the word search with the keywords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232835" y="2225040"/>
            <a:ext cx="5726330" cy="41964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95907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330496" y="4823255"/>
            <a:ext cx="2289675" cy="369332"/>
          </a:xfrm>
          <a:prstGeom prst="rect">
            <a:avLst/>
          </a:prstGeom>
          <a:noFill/>
        </p:spPr>
        <p:txBody>
          <a:bodyPr wrap="square" rtlCol="0">
            <a:spAutoFit/>
          </a:bodyPr>
          <a:lstStyle/>
          <a:p>
            <a:pPr algn="ctr"/>
            <a:r>
              <a:rPr lang="en-GB" dirty="0" err="1">
                <a:latin typeface="Roboto Light"/>
                <a:cs typeface="Roboto Light"/>
              </a:rPr>
              <a:t>Khadra</a:t>
            </a:r>
            <a:r>
              <a:rPr lang="en-GB" dirty="0">
                <a:latin typeface="Roboto Light"/>
                <a:cs typeface="Roboto Light"/>
              </a:rPr>
              <a:t> Muhammed</a:t>
            </a:r>
          </a:p>
        </p:txBody>
      </p:sp>
      <p:sp>
        <p:nvSpPr>
          <p:cNvPr id="8" name="TextBox 7"/>
          <p:cNvSpPr txBox="1"/>
          <p:nvPr/>
        </p:nvSpPr>
        <p:spPr>
          <a:xfrm>
            <a:off x="375683" y="4817053"/>
            <a:ext cx="2429691" cy="369332"/>
          </a:xfrm>
          <a:prstGeom prst="rect">
            <a:avLst/>
          </a:prstGeom>
          <a:noFill/>
        </p:spPr>
        <p:txBody>
          <a:bodyPr wrap="square" rtlCol="0">
            <a:spAutoFit/>
          </a:bodyPr>
          <a:lstStyle/>
          <a:p>
            <a:pPr algn="ctr"/>
            <a:r>
              <a:rPr lang="en-GB" dirty="0">
                <a:latin typeface="Roboto Light"/>
                <a:cs typeface="Roboto Light"/>
              </a:rPr>
              <a:t>Malcolm X</a:t>
            </a:r>
          </a:p>
        </p:txBody>
      </p:sp>
      <p:sp>
        <p:nvSpPr>
          <p:cNvPr id="9" name="TextBox 8"/>
          <p:cNvSpPr txBox="1"/>
          <p:nvPr/>
        </p:nvSpPr>
        <p:spPr>
          <a:xfrm>
            <a:off x="3371493" y="4804816"/>
            <a:ext cx="1907177" cy="369332"/>
          </a:xfrm>
          <a:prstGeom prst="rect">
            <a:avLst/>
          </a:prstGeom>
          <a:noFill/>
        </p:spPr>
        <p:txBody>
          <a:bodyPr wrap="square" rtlCol="0">
            <a:spAutoFit/>
          </a:bodyPr>
          <a:lstStyle/>
          <a:p>
            <a:pPr algn="ctr"/>
            <a:r>
              <a:rPr lang="en-GB" dirty="0">
                <a:latin typeface="Roboto Light"/>
                <a:cs typeface="Roboto Light"/>
              </a:rPr>
              <a:t>Muhammad Ali</a:t>
            </a:r>
          </a:p>
        </p:txBody>
      </p:sp>
      <p:sp>
        <p:nvSpPr>
          <p:cNvPr id="10" name="TextBox 9"/>
          <p:cNvSpPr txBox="1"/>
          <p:nvPr/>
        </p:nvSpPr>
        <p:spPr>
          <a:xfrm>
            <a:off x="6233524" y="4809125"/>
            <a:ext cx="2239290" cy="369332"/>
          </a:xfrm>
          <a:prstGeom prst="rect">
            <a:avLst/>
          </a:prstGeom>
          <a:noFill/>
        </p:spPr>
        <p:txBody>
          <a:bodyPr wrap="square" rtlCol="0">
            <a:spAutoFit/>
          </a:bodyPr>
          <a:lstStyle/>
          <a:p>
            <a:pPr algn="ctr"/>
            <a:r>
              <a:rPr lang="en-GB" dirty="0" err="1">
                <a:latin typeface="Roboto Light"/>
                <a:cs typeface="Roboto Light"/>
              </a:rPr>
              <a:t>Mos</a:t>
            </a:r>
            <a:r>
              <a:rPr lang="en-GB" dirty="0">
                <a:latin typeface="Roboto Light"/>
                <a:cs typeface="Roboto Light"/>
              </a:rPr>
              <a:t> Def</a:t>
            </a:r>
          </a:p>
        </p:txBody>
      </p:sp>
      <p:sp>
        <p:nvSpPr>
          <p:cNvPr id="11" name="TextBox 10"/>
          <p:cNvSpPr txBox="1"/>
          <p:nvPr/>
        </p:nvSpPr>
        <p:spPr>
          <a:xfrm>
            <a:off x="2072516" y="5536239"/>
            <a:ext cx="8048208" cy="954107"/>
          </a:xfrm>
          <a:prstGeom prst="rect">
            <a:avLst/>
          </a:prstGeom>
          <a:solidFill>
            <a:schemeClr val="bg1"/>
          </a:solidFill>
        </p:spPr>
        <p:txBody>
          <a:bodyPr wrap="square" rtlCol="0">
            <a:spAutoFit/>
          </a:bodyPr>
          <a:lstStyle/>
          <a:p>
            <a:pPr algn="ctr"/>
            <a:r>
              <a:rPr lang="en-GB" sz="2800" dirty="0">
                <a:solidFill>
                  <a:srgbClr val="800000"/>
                </a:solidFill>
                <a:latin typeface="Roboto Medium"/>
                <a:cs typeface="Roboto Medium"/>
              </a:rPr>
              <a:t>These are all American can you name</a:t>
            </a:r>
            <a:br>
              <a:rPr lang="en-GB" sz="2800" dirty="0">
                <a:solidFill>
                  <a:srgbClr val="800000"/>
                </a:solidFill>
                <a:latin typeface="Roboto Medium"/>
                <a:cs typeface="Roboto Medium"/>
              </a:rPr>
            </a:br>
            <a:r>
              <a:rPr lang="en-GB" sz="2800" dirty="0">
                <a:solidFill>
                  <a:srgbClr val="800000"/>
                </a:solidFill>
                <a:latin typeface="Roboto Medium"/>
                <a:cs typeface="Roboto Medium"/>
              </a:rPr>
              <a:t>any British ones?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15" name="Title 1"/>
          <p:cNvSpPr txBox="1">
            <a:spLocks/>
          </p:cNvSpPr>
          <p:nvPr/>
        </p:nvSpPr>
        <p:spPr>
          <a:xfrm>
            <a:off x="1258114" y="1052475"/>
            <a:ext cx="9675772" cy="917839"/>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How many Black Muslims can you name?</a:t>
            </a:r>
          </a:p>
        </p:txBody>
      </p:sp>
      <p:pic>
        <p:nvPicPr>
          <p:cNvPr id="17" name="Picture 16" descr="kmohammed.jpg"/>
          <p:cNvPicPr>
            <a:picLocks noChangeAspect="1"/>
          </p:cNvPicPr>
          <p:nvPr/>
        </p:nvPicPr>
        <p:blipFill>
          <a:blip r:embed="rId3"/>
          <a:stretch>
            <a:fillRect/>
          </a:stretch>
        </p:blipFill>
        <p:spPr>
          <a:xfrm>
            <a:off x="9088806" y="2456540"/>
            <a:ext cx="2808005" cy="1944919"/>
          </a:xfrm>
          <a:prstGeom prst="rect">
            <a:avLst/>
          </a:prstGeom>
        </p:spPr>
      </p:pic>
      <p:pic>
        <p:nvPicPr>
          <p:cNvPr id="18" name="Picture 17" descr="malcolmx.jpg"/>
          <p:cNvPicPr>
            <a:picLocks noChangeAspect="1"/>
          </p:cNvPicPr>
          <p:nvPr/>
        </p:nvPicPr>
        <p:blipFill>
          <a:blip r:embed="rId4"/>
          <a:stretch>
            <a:fillRect/>
          </a:stretch>
        </p:blipFill>
        <p:spPr>
          <a:xfrm>
            <a:off x="365032" y="2232260"/>
            <a:ext cx="2393479" cy="2393479"/>
          </a:xfrm>
          <a:prstGeom prst="rect">
            <a:avLst/>
          </a:prstGeom>
        </p:spPr>
      </p:pic>
      <p:pic>
        <p:nvPicPr>
          <p:cNvPr id="19" name="Picture 18" descr="muhammadali.jpeg"/>
          <p:cNvPicPr>
            <a:picLocks noChangeAspect="1"/>
          </p:cNvPicPr>
          <p:nvPr/>
        </p:nvPicPr>
        <p:blipFill>
          <a:blip r:embed="rId5"/>
          <a:stretch>
            <a:fillRect/>
          </a:stretch>
        </p:blipFill>
        <p:spPr>
          <a:xfrm>
            <a:off x="3271774" y="1954468"/>
            <a:ext cx="2155247" cy="2691378"/>
          </a:xfrm>
          <a:prstGeom prst="rect">
            <a:avLst/>
          </a:prstGeom>
        </p:spPr>
      </p:pic>
      <p:pic>
        <p:nvPicPr>
          <p:cNvPr id="20" name="Picture 19" descr="mosdef.jpg"/>
          <p:cNvPicPr>
            <a:picLocks noChangeAspect="1"/>
          </p:cNvPicPr>
          <p:nvPr/>
        </p:nvPicPr>
        <p:blipFill>
          <a:blip r:embed="rId6"/>
          <a:stretch>
            <a:fillRect/>
          </a:stretch>
        </p:blipFill>
        <p:spPr>
          <a:xfrm>
            <a:off x="5901691" y="2495085"/>
            <a:ext cx="2806130" cy="1867830"/>
          </a:xfrm>
          <a:prstGeom prst="rect">
            <a:avLst/>
          </a:prstGeom>
        </p:spPr>
      </p:pic>
    </p:spTree>
    <p:extLst>
      <p:ext uri="{BB962C8B-B14F-4D97-AF65-F5344CB8AC3E}">
        <p14:creationId xmlns:p14="http://schemas.microsoft.com/office/powerpoint/2010/main" val="380150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9452" y="4806128"/>
            <a:ext cx="2351315" cy="369332"/>
          </a:xfrm>
          <a:prstGeom prst="rect">
            <a:avLst/>
          </a:prstGeom>
          <a:noFill/>
          <a:ln>
            <a:noFill/>
          </a:ln>
        </p:spPr>
        <p:txBody>
          <a:bodyPr wrap="square" rtlCol="0">
            <a:spAutoFit/>
          </a:bodyPr>
          <a:lstStyle/>
          <a:p>
            <a:pPr algn="ctr"/>
            <a:r>
              <a:rPr lang="en-GB" dirty="0">
                <a:latin typeface="Roboto Light"/>
                <a:cs typeface="Roboto Light"/>
              </a:rPr>
              <a:t>Poetic Pilgrimage</a:t>
            </a:r>
          </a:p>
        </p:txBody>
      </p:sp>
      <p:sp>
        <p:nvSpPr>
          <p:cNvPr id="10" name="TextBox 9"/>
          <p:cNvSpPr txBox="1"/>
          <p:nvPr/>
        </p:nvSpPr>
        <p:spPr>
          <a:xfrm>
            <a:off x="9947785" y="4807049"/>
            <a:ext cx="1654628" cy="369332"/>
          </a:xfrm>
          <a:prstGeom prst="rect">
            <a:avLst/>
          </a:prstGeom>
          <a:noFill/>
          <a:ln>
            <a:noFill/>
          </a:ln>
        </p:spPr>
        <p:txBody>
          <a:bodyPr wrap="square" rtlCol="0">
            <a:spAutoFit/>
          </a:bodyPr>
          <a:lstStyle/>
          <a:p>
            <a:pPr algn="ctr"/>
            <a:r>
              <a:rPr lang="en-GB" dirty="0" err="1">
                <a:latin typeface="Roboto Light"/>
                <a:cs typeface="Roboto Light"/>
              </a:rPr>
              <a:t>Rageh</a:t>
            </a:r>
            <a:r>
              <a:rPr lang="en-GB" dirty="0">
                <a:latin typeface="Roboto Light"/>
                <a:cs typeface="Roboto Light"/>
              </a:rPr>
              <a:t> Omaar</a:t>
            </a:r>
          </a:p>
        </p:txBody>
      </p:sp>
      <p:sp>
        <p:nvSpPr>
          <p:cNvPr id="11" name="TextBox 10"/>
          <p:cNvSpPr txBox="1"/>
          <p:nvPr/>
        </p:nvSpPr>
        <p:spPr>
          <a:xfrm>
            <a:off x="5185954" y="4806682"/>
            <a:ext cx="1820092" cy="369332"/>
          </a:xfrm>
          <a:prstGeom prst="rect">
            <a:avLst/>
          </a:prstGeom>
          <a:noFill/>
          <a:ln>
            <a:noFill/>
          </a:ln>
        </p:spPr>
        <p:txBody>
          <a:bodyPr wrap="square" rtlCol="0">
            <a:spAutoFit/>
          </a:bodyPr>
          <a:lstStyle/>
          <a:p>
            <a:pPr algn="ctr"/>
            <a:r>
              <a:rPr lang="en-GB" dirty="0" err="1">
                <a:latin typeface="Roboto Light"/>
                <a:cs typeface="Roboto Light"/>
              </a:rPr>
              <a:t>Warsan</a:t>
            </a:r>
            <a:r>
              <a:rPr lang="en-GB" dirty="0">
                <a:latin typeface="Roboto Light"/>
                <a:cs typeface="Roboto Light"/>
              </a:rPr>
              <a:t> Shire</a:t>
            </a:r>
          </a:p>
        </p:txBody>
      </p:sp>
      <p:sp>
        <p:nvSpPr>
          <p:cNvPr id="14" name="TextBox 13"/>
          <p:cNvSpPr txBox="1"/>
          <p:nvPr/>
        </p:nvSpPr>
        <p:spPr>
          <a:xfrm>
            <a:off x="7262967" y="4806682"/>
            <a:ext cx="2508069" cy="369332"/>
          </a:xfrm>
          <a:prstGeom prst="rect">
            <a:avLst/>
          </a:prstGeom>
          <a:noFill/>
          <a:ln>
            <a:noFill/>
          </a:ln>
        </p:spPr>
        <p:txBody>
          <a:bodyPr wrap="square" rtlCol="0">
            <a:spAutoFit/>
          </a:bodyPr>
          <a:lstStyle/>
          <a:p>
            <a:pPr algn="ctr"/>
            <a:r>
              <a:rPr lang="en-GB" dirty="0" err="1">
                <a:latin typeface="Roboto Light"/>
                <a:cs typeface="Roboto Light"/>
              </a:rPr>
              <a:t>Zainab</a:t>
            </a:r>
            <a:r>
              <a:rPr lang="en-GB" dirty="0">
                <a:latin typeface="Roboto Light"/>
                <a:cs typeface="Roboto Light"/>
              </a:rPr>
              <a:t> Hassan</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18" name="Title 1"/>
          <p:cNvSpPr txBox="1">
            <a:spLocks/>
          </p:cNvSpPr>
          <p:nvPr/>
        </p:nvSpPr>
        <p:spPr>
          <a:xfrm>
            <a:off x="1258114" y="1052475"/>
            <a:ext cx="9675772" cy="917839"/>
          </a:xfrm>
          <a:prstGeom prst="rect">
            <a:avLst/>
          </a:prstGeom>
          <a:noFill/>
          <a:ln>
            <a:noFill/>
          </a:ln>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a:latin typeface="Roboto" charset="0"/>
                <a:ea typeface="Roboto" charset="0"/>
                <a:cs typeface="Roboto" charset="0"/>
              </a:rPr>
              <a:t>Black British Muslims</a:t>
            </a:r>
          </a:p>
        </p:txBody>
      </p:sp>
      <p:sp>
        <p:nvSpPr>
          <p:cNvPr id="25" name="TextBox 24"/>
          <p:cNvSpPr txBox="1"/>
          <p:nvPr/>
        </p:nvSpPr>
        <p:spPr>
          <a:xfrm>
            <a:off x="282440" y="4809778"/>
            <a:ext cx="2558143" cy="369332"/>
          </a:xfrm>
          <a:prstGeom prst="rect">
            <a:avLst/>
          </a:prstGeom>
          <a:noFill/>
          <a:ln>
            <a:noFill/>
          </a:ln>
        </p:spPr>
        <p:txBody>
          <a:bodyPr wrap="square" rtlCol="0">
            <a:spAutoFit/>
          </a:bodyPr>
          <a:lstStyle/>
          <a:p>
            <a:pPr algn="ctr"/>
            <a:r>
              <a:rPr lang="en-GB" dirty="0" err="1">
                <a:latin typeface="Roboto Light"/>
                <a:cs typeface="Roboto Light"/>
              </a:rPr>
              <a:t>Magid</a:t>
            </a:r>
            <a:r>
              <a:rPr lang="en-GB" dirty="0">
                <a:latin typeface="Roboto Light"/>
                <a:cs typeface="Roboto Light"/>
              </a:rPr>
              <a:t> </a:t>
            </a:r>
            <a:r>
              <a:rPr lang="en-GB" dirty="0" err="1">
                <a:latin typeface="Roboto Light"/>
                <a:cs typeface="Roboto Light"/>
              </a:rPr>
              <a:t>Magid</a:t>
            </a:r>
            <a:endParaRPr lang="en-GB" dirty="0">
              <a:latin typeface="Roboto Light"/>
              <a:cs typeface="Roboto Light"/>
            </a:endParaRPr>
          </a:p>
        </p:txBody>
      </p:sp>
      <p:pic>
        <p:nvPicPr>
          <p:cNvPr id="28" name="Picture 27" descr="warsanshire.jpg"/>
          <p:cNvPicPr>
            <a:picLocks noChangeAspect="1"/>
          </p:cNvPicPr>
          <p:nvPr/>
        </p:nvPicPr>
        <p:blipFill>
          <a:blip r:embed="rId3"/>
          <a:stretch>
            <a:fillRect/>
          </a:stretch>
        </p:blipFill>
        <p:spPr>
          <a:xfrm>
            <a:off x="5069567" y="2922470"/>
            <a:ext cx="2256579" cy="1504386"/>
          </a:xfrm>
          <a:prstGeom prst="rect">
            <a:avLst/>
          </a:prstGeom>
        </p:spPr>
      </p:pic>
      <p:pic>
        <p:nvPicPr>
          <p:cNvPr id="29" name="Picture 28" descr="zhassan.jpg"/>
          <p:cNvPicPr>
            <a:picLocks noChangeAspect="1"/>
          </p:cNvPicPr>
          <p:nvPr/>
        </p:nvPicPr>
        <p:blipFill>
          <a:blip r:embed="rId4"/>
          <a:stretch>
            <a:fillRect/>
          </a:stretch>
        </p:blipFill>
        <p:spPr>
          <a:xfrm>
            <a:off x="7519176" y="2758066"/>
            <a:ext cx="1903269" cy="1903269"/>
          </a:xfrm>
          <a:prstGeom prst="rect">
            <a:avLst/>
          </a:prstGeom>
        </p:spPr>
      </p:pic>
      <p:pic>
        <p:nvPicPr>
          <p:cNvPr id="30" name="Picture 29" descr="Rageh-Omaar.jpg"/>
          <p:cNvPicPr>
            <a:picLocks noChangeAspect="1"/>
          </p:cNvPicPr>
          <p:nvPr/>
        </p:nvPicPr>
        <p:blipFill>
          <a:blip r:embed="rId5"/>
          <a:stretch>
            <a:fillRect/>
          </a:stretch>
        </p:blipFill>
        <p:spPr>
          <a:xfrm>
            <a:off x="9785362" y="2746368"/>
            <a:ext cx="1924706" cy="1924704"/>
          </a:xfrm>
          <a:prstGeom prst="rect">
            <a:avLst/>
          </a:prstGeom>
        </p:spPr>
      </p:pic>
      <p:pic>
        <p:nvPicPr>
          <p:cNvPr id="31" name="Picture 30" descr="poeticpilgrimage.jpeg"/>
          <p:cNvPicPr>
            <a:picLocks noChangeAspect="1"/>
          </p:cNvPicPr>
          <p:nvPr/>
        </p:nvPicPr>
        <p:blipFill>
          <a:blip r:embed="rId6"/>
          <a:stretch>
            <a:fillRect/>
          </a:stretch>
        </p:blipFill>
        <p:spPr>
          <a:xfrm>
            <a:off x="2961283" y="2827529"/>
            <a:ext cx="1767941" cy="1767941"/>
          </a:xfrm>
          <a:prstGeom prst="rect">
            <a:avLst/>
          </a:prstGeom>
        </p:spPr>
      </p:pic>
      <p:pic>
        <p:nvPicPr>
          <p:cNvPr id="15" name="Picture 14" descr="See the source image">
            <a:extLst>
              <a:ext uri="{FF2B5EF4-FFF2-40B4-BE49-F238E27FC236}">
                <a16:creationId xmlns:a16="http://schemas.microsoft.com/office/drawing/2014/main" id="{7E7CDD56-45EA-4640-8756-BCD830D6F03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932" y="2936664"/>
            <a:ext cx="2181683" cy="1603490"/>
          </a:xfrm>
          <a:prstGeom prst="rect">
            <a:avLst/>
          </a:prstGeom>
          <a:noFill/>
          <a:ln>
            <a:noFill/>
          </a:ln>
        </p:spPr>
      </p:pic>
    </p:spTree>
    <p:extLst>
      <p:ext uri="{BB962C8B-B14F-4D97-AF65-F5344CB8AC3E}">
        <p14:creationId xmlns:p14="http://schemas.microsoft.com/office/powerpoint/2010/main" val="321426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139" y="2320480"/>
            <a:ext cx="10515600" cy="1270979"/>
          </a:xfrm>
        </p:spPr>
        <p:txBody>
          <a:bodyPr>
            <a:normAutofit/>
          </a:bodyPr>
          <a:lstStyle/>
          <a:p>
            <a:pPr algn="ctr">
              <a:buNone/>
            </a:pPr>
            <a:r>
              <a:rPr lang="en-GB" sz="3200" dirty="0">
                <a:solidFill>
                  <a:srgbClr val="008000"/>
                </a:solidFill>
                <a:latin typeface="Roboto Medium"/>
                <a:cs typeface="Roboto Medium"/>
              </a:rPr>
              <a:t>Cut up and match the British Muslim</a:t>
            </a:r>
            <a:br>
              <a:rPr lang="en-GB" sz="3200" dirty="0">
                <a:solidFill>
                  <a:srgbClr val="008000"/>
                </a:solidFill>
                <a:latin typeface="Roboto Medium"/>
                <a:cs typeface="Roboto Medium"/>
              </a:rPr>
            </a:br>
            <a:r>
              <a:rPr lang="en-GB" sz="3200" dirty="0">
                <a:solidFill>
                  <a:srgbClr val="008000"/>
                </a:solidFill>
                <a:latin typeface="Roboto Medium"/>
                <a:cs typeface="Roboto Medium"/>
              </a:rPr>
              <a:t>celebrities with their jobs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7" name="Title 1"/>
          <p:cNvSpPr txBox="1">
            <a:spLocks/>
          </p:cNvSpPr>
          <p:nvPr/>
        </p:nvSpPr>
        <p:spPr>
          <a:xfrm>
            <a:off x="1258114" y="1052475"/>
            <a:ext cx="9675772" cy="917839"/>
          </a:xfrm>
          <a:prstGeom prst="rect">
            <a:avLst/>
          </a:prstGeom>
          <a:noFill/>
          <a:ln>
            <a:noFill/>
          </a:ln>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a:latin typeface="Roboto" charset="0"/>
                <a:ea typeface="Roboto" charset="0"/>
                <a:cs typeface="Roboto" charset="0"/>
              </a:rPr>
              <a:t>Matching Exercise:</a:t>
            </a:r>
          </a:p>
        </p:txBody>
      </p:sp>
    </p:spTree>
    <p:extLst>
      <p:ext uri="{BB962C8B-B14F-4D97-AF65-F5344CB8AC3E}">
        <p14:creationId xmlns:p14="http://schemas.microsoft.com/office/powerpoint/2010/main" val="200529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3521"/>
            <a:ext cx="10515600" cy="4103441"/>
          </a:xfrm>
        </p:spPr>
        <p:txBody>
          <a:bodyPr>
            <a:normAutofit/>
          </a:bodyPr>
          <a:lstStyle/>
          <a:p>
            <a:r>
              <a:rPr lang="en-GB" sz="2200" dirty="0">
                <a:latin typeface="Roboto Light"/>
                <a:cs typeface="Roboto Light"/>
              </a:rPr>
              <a:t>There are many diverse communities under the banner of Black Muslim. </a:t>
            </a:r>
          </a:p>
          <a:p>
            <a:r>
              <a:rPr lang="en-GB" sz="2200" dirty="0">
                <a:latin typeface="Roboto Light"/>
                <a:cs typeface="Roboto Light"/>
              </a:rPr>
              <a:t>In the UK there are significant numbers of West African Muslims for example Nigerians, Ghanaians, Gambians and Senegalese.</a:t>
            </a:r>
          </a:p>
          <a:p>
            <a:r>
              <a:rPr lang="en-GB" sz="2200" dirty="0">
                <a:latin typeface="Roboto Light"/>
                <a:cs typeface="Roboto Light"/>
              </a:rPr>
              <a:t>Many East Africans Muslims are also living in Britain such as Somalis, Eritreans, Kenyans and Sudanese.</a:t>
            </a:r>
          </a:p>
          <a:p>
            <a:r>
              <a:rPr lang="en-GB" sz="2200" dirty="0">
                <a:latin typeface="Roboto Light"/>
                <a:cs typeface="Roboto Light"/>
              </a:rPr>
              <a:t>There are also new communities of Black Muslims including people from the Caribbean and Black British people who were born in the UK and who converted to Islam.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7" name="Title 1"/>
          <p:cNvSpPr txBox="1">
            <a:spLocks/>
          </p:cNvSpPr>
          <p:nvPr/>
        </p:nvSpPr>
        <p:spPr>
          <a:xfrm>
            <a:off x="1258114" y="1052475"/>
            <a:ext cx="9675772" cy="917839"/>
          </a:xfrm>
          <a:prstGeom prst="rect">
            <a:avLst/>
          </a:prstGeom>
          <a:noFill/>
          <a:ln>
            <a:noFill/>
          </a:ln>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a:latin typeface="Roboto" charset="0"/>
                <a:ea typeface="Roboto" charset="0"/>
                <a:cs typeface="Roboto" charset="0"/>
              </a:rPr>
              <a:t>Introduction</a:t>
            </a:r>
          </a:p>
        </p:txBody>
      </p:sp>
    </p:spTree>
    <p:extLst>
      <p:ext uri="{BB962C8B-B14F-4D97-AF65-F5344CB8AC3E}">
        <p14:creationId xmlns:p14="http://schemas.microsoft.com/office/powerpoint/2010/main" val="172307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838200" y="2444357"/>
            <a:ext cx="5257800" cy="1692766"/>
          </a:xfrm>
        </p:spPr>
        <p:txBody>
          <a:bodyPr vert="horz" wrap="square" lIns="0" tIns="0" rIns="0" bIns="0">
            <a:noAutofit/>
          </a:bodyPr>
          <a:lstStyle/>
          <a:p>
            <a:pPr marL="0" lvl="2" indent="0">
              <a:spcBef>
                <a:spcPts val="200"/>
              </a:spcBef>
              <a:buNone/>
            </a:pPr>
            <a:r>
              <a:rPr lang="en-GB" dirty="0">
                <a:latin typeface="Roboto Medium"/>
                <a:cs typeface="Roboto Medium"/>
              </a:rPr>
              <a:t>Watch this video clip of British-Somali singer and poet Faisal </a:t>
            </a:r>
            <a:r>
              <a:rPr lang="en-GB" dirty="0" err="1">
                <a:latin typeface="Roboto Medium"/>
                <a:cs typeface="Roboto Medium"/>
              </a:rPr>
              <a:t>Salah</a:t>
            </a:r>
            <a:r>
              <a:rPr lang="en-GB" dirty="0">
                <a:latin typeface="Roboto Medium"/>
                <a:cs typeface="Roboto Medium"/>
              </a:rPr>
              <a:t>.</a:t>
            </a:r>
          </a:p>
          <a:p>
            <a:pPr marL="0" lvl="2">
              <a:spcBef>
                <a:spcPts val="200"/>
              </a:spcBef>
            </a:pPr>
            <a:r>
              <a:rPr lang="en-GB" dirty="0"/>
              <a:t>Released 2018</a:t>
            </a:r>
          </a:p>
          <a:p>
            <a:pPr marL="0" lvl="2">
              <a:spcBef>
                <a:spcPts val="200"/>
              </a:spcBef>
            </a:pPr>
            <a:r>
              <a:rPr lang="en-GB" dirty="0">
                <a:hlinkClick r:id="rId2"/>
              </a:rPr>
              <a:t>Watch here</a:t>
            </a:r>
            <a:endParaRPr lang="en-GB" dirty="0"/>
          </a:p>
          <a:p>
            <a:pPr marL="0" indent="0">
              <a:spcBef>
                <a:spcPts val="200"/>
              </a:spcBef>
              <a:buNone/>
            </a:pPr>
            <a:r>
              <a:rPr lang="en-GB" sz="1900" dirty="0">
                <a:latin typeface="Roboto Medium"/>
                <a:cs typeface="Roboto Medium"/>
              </a:rPr>
              <a:t> </a:t>
            </a:r>
          </a:p>
        </p:txBody>
      </p:sp>
      <p:sp>
        <p:nvSpPr>
          <p:cNvPr id="18" name="TextBox 17"/>
          <p:cNvSpPr txBox="1"/>
          <p:nvPr/>
        </p:nvSpPr>
        <p:spPr>
          <a:xfrm>
            <a:off x="838200" y="4200974"/>
            <a:ext cx="10493042" cy="1938992"/>
          </a:xfrm>
          <a:prstGeom prst="rect">
            <a:avLst/>
          </a:prstGeom>
          <a:noFill/>
        </p:spPr>
        <p:txBody>
          <a:bodyPr wrap="square" rtlCol="0">
            <a:spAutoFit/>
          </a:bodyPr>
          <a:lstStyle/>
          <a:p>
            <a:r>
              <a:rPr lang="en-GB" sz="2000" b="1" dirty="0">
                <a:latin typeface="Roboto Medium"/>
                <a:cs typeface="Roboto Medium"/>
              </a:rPr>
              <a:t>‘Ancestors hear my call from the place where I call home…’ </a:t>
            </a:r>
          </a:p>
          <a:p>
            <a:endParaRPr lang="en-GB" sz="2000" dirty="0">
              <a:latin typeface="Roboto Medium"/>
              <a:cs typeface="Roboto Medium"/>
            </a:endParaRPr>
          </a:p>
          <a:p>
            <a:r>
              <a:rPr lang="en-GB" sz="2000" dirty="0">
                <a:latin typeface="Roboto Light"/>
                <a:cs typeface="Roboto Light"/>
              </a:rPr>
              <a:t>These are lyrics from the song Faisal was singing in the clip. </a:t>
            </a:r>
          </a:p>
          <a:p>
            <a:r>
              <a:rPr lang="en-GB" sz="2000" dirty="0">
                <a:latin typeface="Roboto Light"/>
                <a:cs typeface="Roboto Light"/>
              </a:rPr>
              <a:t>1.  Who is he referring to when he said ancestors?</a:t>
            </a:r>
          </a:p>
          <a:p>
            <a:r>
              <a:rPr lang="en-GB" sz="2000" dirty="0">
                <a:latin typeface="Roboto Light"/>
                <a:cs typeface="Roboto Light"/>
              </a:rPr>
              <a:t>2.  Write two more lines to add to the song from the clip.</a:t>
            </a:r>
          </a:p>
          <a:p>
            <a:r>
              <a:rPr lang="en-GB" sz="2000" dirty="0">
                <a:latin typeface="Roboto Light"/>
                <a:cs typeface="Roboto Light"/>
              </a:rPr>
              <a:t>3.  List the qualities and attributes that Faisal mentioned in the clip about Somalis in the UK.</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20" name="Title 1"/>
          <p:cNvSpPr txBox="1">
            <a:spLocks/>
          </p:cNvSpPr>
          <p:nvPr/>
        </p:nvSpPr>
        <p:spPr>
          <a:xfrm>
            <a:off x="1258114" y="1052475"/>
            <a:ext cx="9675772" cy="917839"/>
          </a:xfrm>
          <a:prstGeom prst="rect">
            <a:avLst/>
          </a:prstGeom>
          <a:noFill/>
          <a:ln>
            <a:noFill/>
          </a:ln>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a:latin typeface="Roboto" charset="0"/>
                <a:ea typeface="Roboto" charset="0"/>
                <a:cs typeface="Roboto" charset="0"/>
              </a:rPr>
              <a:t>Faisal </a:t>
            </a:r>
            <a:r>
              <a:rPr lang="en-GB" sz="3800" dirty="0" err="1">
                <a:latin typeface="Roboto" charset="0"/>
                <a:ea typeface="Roboto" charset="0"/>
                <a:cs typeface="Roboto" charset="0"/>
              </a:rPr>
              <a:t>Salah</a:t>
            </a:r>
            <a:endParaRPr lang="en-GB" sz="3800" dirty="0">
              <a:latin typeface="Roboto" charset="0"/>
              <a:ea typeface="Roboto" charset="0"/>
              <a:cs typeface="Roboto" charset="0"/>
            </a:endParaRPr>
          </a:p>
        </p:txBody>
      </p:sp>
      <p:pic>
        <p:nvPicPr>
          <p:cNvPr id="21" name="Picture 20" descr="faisalsalah.jpg"/>
          <p:cNvPicPr>
            <a:picLocks noChangeAspect="1"/>
          </p:cNvPicPr>
          <p:nvPr/>
        </p:nvPicPr>
        <p:blipFill>
          <a:blip r:embed="rId4"/>
          <a:stretch>
            <a:fillRect/>
          </a:stretch>
        </p:blipFill>
        <p:spPr>
          <a:xfrm>
            <a:off x="7836248" y="2067991"/>
            <a:ext cx="3745721" cy="2098895"/>
          </a:xfrm>
          <a:prstGeom prst="rect">
            <a:avLst/>
          </a:prstGeom>
        </p:spPr>
      </p:pic>
    </p:spTree>
    <p:extLst>
      <p:ext uri="{BB962C8B-B14F-4D97-AF65-F5344CB8AC3E}">
        <p14:creationId xmlns:p14="http://schemas.microsoft.com/office/powerpoint/2010/main" val="1428299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90209"/>
            <a:ext cx="10515600" cy="3686753"/>
          </a:xfrm>
        </p:spPr>
        <p:txBody>
          <a:bodyPr anchor="t"/>
          <a:lstStyle/>
          <a:p>
            <a:pPr>
              <a:spcAft>
                <a:spcPts val="600"/>
              </a:spcAft>
            </a:pPr>
            <a:r>
              <a:rPr lang="en-GB" sz="2200" b="1" dirty="0">
                <a:latin typeface="Roboto Light"/>
                <a:cs typeface="Roboto Light"/>
              </a:rPr>
              <a:t>Read this excerpt from The Prophet Muhammed’s last sermon.</a:t>
            </a:r>
          </a:p>
          <a:p>
            <a:pPr marL="0" indent="0">
              <a:spcAft>
                <a:spcPts val="600"/>
              </a:spcAft>
              <a:buNone/>
            </a:pPr>
            <a:endParaRPr lang="en-GB" sz="2200" b="1" dirty="0">
              <a:latin typeface="Roboto Light"/>
              <a:cs typeface="Roboto Light"/>
            </a:endParaRPr>
          </a:p>
          <a:p>
            <a:pPr marL="0" indent="0">
              <a:spcAft>
                <a:spcPts val="600"/>
              </a:spcAft>
              <a:buNone/>
            </a:pPr>
            <a:r>
              <a:rPr lang="en-GB" sz="2000" dirty="0">
                <a:latin typeface="Roboto Light"/>
                <a:cs typeface="Roboto Light"/>
              </a:rPr>
              <a:t>“All mankind is from Adam and Eve, an Arab has no superiority over a non-Arab nor a non-Arab has any superiority over an Arab; also a white has no superiority over black nor does a black have any superiority over a white except by piety and good action. Learn that every Muslim is a brother to every Muslim and that the Muslims constitute one brotherhood. Nothing shall be legitimate to a Muslim which belongs to a fellow Muslim unless it was given freely and willingly. Do not, therefore, do injustice to yourselves”.</a:t>
            </a:r>
            <a:endParaRPr lang="en-GB"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6" name="Title 1"/>
          <p:cNvSpPr txBox="1">
            <a:spLocks/>
          </p:cNvSpPr>
          <p:nvPr/>
        </p:nvSpPr>
        <p:spPr>
          <a:xfrm>
            <a:off x="1258114" y="1052475"/>
            <a:ext cx="9675772" cy="1358366"/>
          </a:xfrm>
          <a:prstGeom prst="rect">
            <a:avLst/>
          </a:prstGeom>
          <a:noFill/>
          <a:ln>
            <a:noFill/>
          </a:ln>
        </p:spPr>
        <p:txBody>
          <a:bodyPr vert="horz" wrap="none"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a:latin typeface="Roboto" charset="0"/>
                <a:ea typeface="Roboto" charset="0"/>
                <a:cs typeface="Roboto" charset="0"/>
              </a:rPr>
              <a:t>Excerpt from the Prophet </a:t>
            </a:r>
            <a:r>
              <a:rPr lang="en-GB" sz="3800" dirty="0" err="1">
                <a:latin typeface="Roboto" charset="0"/>
                <a:ea typeface="Roboto" charset="0"/>
                <a:cs typeface="Roboto" charset="0"/>
              </a:rPr>
              <a:t>Muhammed’s</a:t>
            </a:r>
            <a:br>
              <a:rPr lang="en-GB" sz="3800" dirty="0">
                <a:latin typeface="Roboto" charset="0"/>
                <a:ea typeface="Roboto" charset="0"/>
                <a:cs typeface="Roboto" charset="0"/>
              </a:rPr>
            </a:br>
            <a:r>
              <a:rPr lang="en-GB" sz="3800" dirty="0">
                <a:latin typeface="Roboto" charset="0"/>
                <a:ea typeface="Roboto" charset="0"/>
                <a:cs typeface="Roboto" charset="0"/>
              </a:rPr>
              <a:t>(</a:t>
            </a:r>
            <a:r>
              <a:rPr lang="en-GB" sz="3800" dirty="0" err="1">
                <a:latin typeface="Roboto" charset="0"/>
                <a:ea typeface="Roboto" charset="0"/>
                <a:cs typeface="Roboto" charset="0"/>
              </a:rPr>
              <a:t>pbuh</a:t>
            </a:r>
            <a:r>
              <a:rPr lang="en-GB" sz="3800" dirty="0">
                <a:latin typeface="Roboto" charset="0"/>
                <a:ea typeface="Roboto" charset="0"/>
                <a:cs typeface="Roboto" charset="0"/>
              </a:rPr>
              <a:t>) last sermon</a:t>
            </a:r>
          </a:p>
        </p:txBody>
      </p:sp>
    </p:spTree>
    <p:extLst>
      <p:ext uri="{BB962C8B-B14F-4D97-AF65-F5344CB8AC3E}">
        <p14:creationId xmlns:p14="http://schemas.microsoft.com/office/powerpoint/2010/main" val="178630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GB" b="1" dirty="0">
                <a:latin typeface="Roboto Light"/>
                <a:cs typeface="Roboto Light"/>
              </a:rPr>
              <a:t>Excerpt from Illuminating the Darkness: Blacks and North</a:t>
            </a:r>
          </a:p>
          <a:p>
            <a:pPr>
              <a:buNone/>
            </a:pPr>
            <a:r>
              <a:rPr lang="en-GB" b="1" dirty="0">
                <a:latin typeface="Roboto Light"/>
                <a:cs typeface="Roboto Light"/>
              </a:rPr>
              <a:t>Africans in Islam, Habeeb Akande</a:t>
            </a:r>
          </a:p>
          <a:p>
            <a:pPr>
              <a:buNone/>
            </a:pPr>
            <a:endParaRPr lang="en-GB" b="1" dirty="0">
              <a:latin typeface="Roboto Light"/>
              <a:cs typeface="Roboto Light"/>
            </a:endParaRPr>
          </a:p>
          <a:p>
            <a:pPr marL="0" indent="0">
              <a:buNone/>
            </a:pPr>
            <a:r>
              <a:rPr lang="en-GB" dirty="0">
                <a:latin typeface="Roboto Medium Italic"/>
                <a:cs typeface="Roboto Medium Italic"/>
              </a:rPr>
              <a:t>“When non-black Muslims refer to the contribution of black people in Islam, they speak about servitude, of lowly figures who rose out of their abject poverty to become 'honourable' Muslims. It's almost a back-handed compliment.” </a:t>
            </a:r>
            <a:r>
              <a:rPr lang="en-GB" sz="1600" dirty="0" err="1">
                <a:latin typeface="Roboto Light"/>
                <a:cs typeface="Roboto Light"/>
              </a:rPr>
              <a:t>Habeeb</a:t>
            </a:r>
            <a:r>
              <a:rPr lang="en-GB" sz="1600" dirty="0">
                <a:latin typeface="Roboto Light"/>
                <a:cs typeface="Roboto Light"/>
              </a:rPr>
              <a:t> </a:t>
            </a:r>
            <a:r>
              <a:rPr lang="en-GB" sz="1600" dirty="0" err="1">
                <a:latin typeface="Roboto Light"/>
                <a:cs typeface="Roboto Light"/>
              </a:rPr>
              <a:t>Akande</a:t>
            </a:r>
            <a:r>
              <a:rPr lang="en-GB" sz="1600" dirty="0">
                <a:latin typeface="Roboto Light"/>
                <a:cs typeface="Roboto Light"/>
              </a:rPr>
              <a:t>- Historian</a:t>
            </a:r>
          </a:p>
          <a:p>
            <a:pPr marL="0" indent="0">
              <a:buNone/>
            </a:pPr>
            <a:endParaRPr lang="en-GB" sz="2400" dirty="0">
              <a:latin typeface="Roboto Light"/>
              <a:cs typeface="Roboto Light"/>
            </a:endParaRPr>
          </a:p>
          <a:p>
            <a:pPr marL="0" indent="0">
              <a:buNone/>
            </a:pPr>
            <a:r>
              <a:rPr lang="en-GB" sz="2400" dirty="0">
                <a:solidFill>
                  <a:srgbClr val="008000"/>
                </a:solidFill>
                <a:latin typeface="Roboto Medium"/>
                <a:cs typeface="Roboto Medium"/>
              </a:rPr>
              <a:t>Task</a:t>
            </a:r>
          </a:p>
          <a:p>
            <a:pPr marL="0" indent="0">
              <a:buNone/>
            </a:pPr>
            <a:r>
              <a:rPr lang="en-GB" sz="2400" dirty="0">
                <a:solidFill>
                  <a:srgbClr val="008000"/>
                </a:solidFill>
                <a:latin typeface="Roboto Light"/>
                <a:cs typeface="Roboto Light"/>
              </a:rPr>
              <a:t>Explain what </a:t>
            </a:r>
            <a:r>
              <a:rPr lang="en-GB" sz="2400" dirty="0" err="1">
                <a:solidFill>
                  <a:srgbClr val="008000"/>
                </a:solidFill>
                <a:latin typeface="Roboto Light"/>
                <a:cs typeface="Roboto Light"/>
              </a:rPr>
              <a:t>Habeeb</a:t>
            </a:r>
            <a:r>
              <a:rPr lang="en-GB" sz="2400" dirty="0">
                <a:solidFill>
                  <a:srgbClr val="008000"/>
                </a:solidFill>
                <a:latin typeface="Roboto Light"/>
                <a:cs typeface="Roboto Light"/>
              </a:rPr>
              <a:t> </a:t>
            </a:r>
            <a:r>
              <a:rPr lang="en-GB" sz="2400" dirty="0" err="1">
                <a:solidFill>
                  <a:srgbClr val="008000"/>
                </a:solidFill>
                <a:latin typeface="Roboto Light"/>
                <a:cs typeface="Roboto Light"/>
              </a:rPr>
              <a:t>Akande</a:t>
            </a:r>
            <a:r>
              <a:rPr lang="en-GB" sz="2400" dirty="0">
                <a:solidFill>
                  <a:srgbClr val="008000"/>
                </a:solidFill>
                <a:latin typeface="Roboto Light"/>
                <a:cs typeface="Roboto Light"/>
              </a:rPr>
              <a:t> means by this statement and what does he mean by back-handed compliment?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7" name="Title 1"/>
          <p:cNvSpPr txBox="1">
            <a:spLocks/>
          </p:cNvSpPr>
          <p:nvPr/>
        </p:nvSpPr>
        <p:spPr>
          <a:xfrm>
            <a:off x="1258114" y="1052475"/>
            <a:ext cx="9675772" cy="832545"/>
          </a:xfrm>
          <a:prstGeom prst="rect">
            <a:avLst/>
          </a:prstGeom>
          <a:noFill/>
          <a:ln>
            <a:noFill/>
          </a:ln>
        </p:spPr>
        <p:txBody>
          <a:bodyPr vert="horz" wrap="none"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a:latin typeface="Roboto" charset="0"/>
                <a:ea typeface="Roboto" charset="0"/>
                <a:cs typeface="Roboto" charset="0"/>
              </a:rPr>
              <a:t>Racism</a:t>
            </a:r>
          </a:p>
        </p:txBody>
      </p:sp>
    </p:spTree>
    <p:extLst>
      <p:ext uri="{BB962C8B-B14F-4D97-AF65-F5344CB8AC3E}">
        <p14:creationId xmlns:p14="http://schemas.microsoft.com/office/powerpoint/2010/main" val="169766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682053"/>
          </a:xfrm>
        </p:spPr>
        <p:txBody>
          <a:bodyPr anchor="t">
            <a:normAutofit/>
          </a:bodyPr>
          <a:lstStyle/>
          <a:p>
            <a:pPr marL="0" indent="0">
              <a:buNone/>
            </a:pPr>
            <a:r>
              <a:rPr lang="en-US" sz="2000" dirty="0">
                <a:latin typeface="Roboto Light"/>
                <a:cs typeface="Roboto Light"/>
              </a:rPr>
              <a:t>Source 1.3</a:t>
            </a:r>
          </a:p>
          <a:p>
            <a:pPr marL="0" indent="0">
              <a:buNone/>
            </a:pPr>
            <a:r>
              <a:rPr lang="en-US" sz="2000" b="1" dirty="0">
                <a:latin typeface="Roboto Light"/>
                <a:cs typeface="Roboto Light"/>
              </a:rPr>
              <a:t>Excerpt from an oral history interview with male </a:t>
            </a:r>
            <a:r>
              <a:rPr lang="en-US" sz="2000" b="1" dirty="0">
                <a:latin typeface="Roboto Medium"/>
                <a:cs typeface="Roboto Medium"/>
              </a:rPr>
              <a:t>Amir </a:t>
            </a:r>
            <a:r>
              <a:rPr lang="en-US" sz="2000" b="1" dirty="0" err="1">
                <a:latin typeface="Roboto Medium"/>
                <a:cs typeface="Roboto Medium"/>
              </a:rPr>
              <a:t>Kabashi</a:t>
            </a:r>
            <a:r>
              <a:rPr lang="en-US" sz="2000" b="1" dirty="0">
                <a:latin typeface="Roboto Medium"/>
                <a:cs typeface="Roboto Medium"/>
              </a:rPr>
              <a:t> </a:t>
            </a:r>
            <a:r>
              <a:rPr lang="en-US" sz="2000" b="1" dirty="0">
                <a:latin typeface="Roboto Light"/>
                <a:cs typeface="Roboto Light"/>
              </a:rPr>
              <a:t>who was born in Sudan in the eighties and came to the UK when he was 8 years old.</a:t>
            </a:r>
          </a:p>
          <a:p>
            <a:pPr marL="0" indent="0">
              <a:lnSpc>
                <a:spcPct val="110000"/>
              </a:lnSpc>
              <a:buNone/>
            </a:pPr>
            <a:r>
              <a:rPr lang="en-US" sz="2000" dirty="0">
                <a:latin typeface="Roboto Medium Italic"/>
                <a:cs typeface="Roboto Medium Italic"/>
              </a:rPr>
              <a:t>“I was on a bus, I was coming back from a night out and there were some Arab boys in the back of the bus and they were like literally ripping the fun out of one of my friends in Arabic – like cause he had like a funky haircut - and I am there, like when you are talking about ultimate dilemma…I thought that was a funny haircut anyway so I was there smiling and then – I noticed like - I don’t know - the conversation start getting racist, do you see what I mean, like it started off like "oh look at him, his hair and blah, blah blah” and then it started getting a bit more</a:t>
            </a:r>
            <a:r>
              <a:rPr lang="en-GB" sz="2000" dirty="0">
                <a:latin typeface="Roboto Medium Italic"/>
                <a:cs typeface="Roboto Medium Italic"/>
              </a:rPr>
              <a:t> </a:t>
            </a:r>
            <a:r>
              <a:rPr lang="en-US" sz="2000" dirty="0">
                <a:latin typeface="Roboto Medium Italic"/>
                <a:cs typeface="Roboto Medium Italic"/>
              </a:rPr>
              <a:t>racist, like ‘those n***”. </a:t>
            </a:r>
            <a:endParaRPr lang="en-GB" sz="2000" dirty="0">
              <a:latin typeface="Roboto Medium Italic"/>
              <a:cs typeface="Roboto Medium Italic"/>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7" name="Title 1"/>
          <p:cNvSpPr txBox="1">
            <a:spLocks/>
          </p:cNvSpPr>
          <p:nvPr/>
        </p:nvSpPr>
        <p:spPr>
          <a:xfrm>
            <a:off x="1258114" y="1052475"/>
            <a:ext cx="9675772" cy="862308"/>
          </a:xfrm>
          <a:prstGeom prst="rect">
            <a:avLst/>
          </a:prstGeom>
          <a:noFill/>
          <a:ln>
            <a:noFill/>
          </a:ln>
        </p:spPr>
        <p:txBody>
          <a:bodyPr vert="horz" wrap="none"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dirty="0">
                <a:latin typeface="Roboto" charset="0"/>
                <a:ea typeface="Roboto" charset="0"/>
                <a:cs typeface="Roboto" charset="0"/>
              </a:rPr>
              <a:t>Amir </a:t>
            </a:r>
            <a:r>
              <a:rPr lang="en-GB" sz="3800" dirty="0" err="1">
                <a:latin typeface="Roboto" charset="0"/>
                <a:ea typeface="Roboto" charset="0"/>
                <a:cs typeface="Roboto" charset="0"/>
              </a:rPr>
              <a:t>Kabashi’s</a:t>
            </a:r>
            <a:r>
              <a:rPr lang="en-GB" sz="3800" dirty="0">
                <a:latin typeface="Roboto" charset="0"/>
                <a:ea typeface="Roboto" charset="0"/>
                <a:cs typeface="Roboto" charset="0"/>
              </a:rPr>
              <a:t> racist experience</a:t>
            </a:r>
          </a:p>
        </p:txBody>
      </p:sp>
    </p:spTree>
    <p:extLst>
      <p:ext uri="{BB962C8B-B14F-4D97-AF65-F5344CB8AC3E}">
        <p14:creationId xmlns:p14="http://schemas.microsoft.com/office/powerpoint/2010/main" val="2458620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TotalTime>
  <Words>1128</Words>
  <Application>Microsoft Macintosh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Roboto</vt:lpstr>
      <vt:lpstr>Roboto Light</vt:lpstr>
      <vt:lpstr>Roboto Medium</vt:lpstr>
      <vt:lpstr>Roboto Medium Italic</vt:lpstr>
      <vt:lpstr>Roboto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Plenary Complete the word search with the keywords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 Muslim Experience</dc:title>
  <dc:creator>Rakin Fetuga</dc:creator>
  <cp:lastModifiedBy>Sadiya Ahmed</cp:lastModifiedBy>
  <cp:revision>101</cp:revision>
  <dcterms:created xsi:type="dcterms:W3CDTF">2018-11-15T23:18:19Z</dcterms:created>
  <dcterms:modified xsi:type="dcterms:W3CDTF">2018-11-16T08:10:06Z</dcterms:modified>
</cp:coreProperties>
</file>