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4" r:id="rId3"/>
    <p:sldId id="278" r:id="rId4"/>
    <p:sldId id="277" r:id="rId5"/>
    <p:sldId id="258" r:id="rId6"/>
    <p:sldId id="265" r:id="rId7"/>
    <p:sldId id="262" r:id="rId8"/>
    <p:sldId id="259" r:id="rId9"/>
    <p:sldId id="260" r:id="rId10"/>
    <p:sldId id="263" r:id="rId11"/>
    <p:sldId id="266" r:id="rId12"/>
    <p:sldId id="279" r:id="rId13"/>
    <p:sldId id="280" r:id="rId14"/>
    <p:sldId id="275" r:id="rId15"/>
    <p:sldId id="276"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7420" autoAdjust="0"/>
  </p:normalViewPr>
  <p:slideViewPr>
    <p:cSldViewPr snapToGrid="0">
      <p:cViewPr varScale="1">
        <p:scale>
          <a:sx n="93" d="100"/>
          <a:sy n="93" d="100"/>
        </p:scale>
        <p:origin x="712" y="2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94415E-8A49-42F9-8E8B-732B2E677039}" type="datetimeFigureOut">
              <a:rPr lang="en-GB" smtClean="0"/>
              <a:t>15/11/2018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9466CF-F6D9-4061-BE08-70DD3701F775}" type="slidenum">
              <a:rPr lang="en-GB" smtClean="0"/>
              <a:t>‹#›</a:t>
            </a:fld>
            <a:endParaRPr lang="en-GB"/>
          </a:p>
        </p:txBody>
      </p:sp>
    </p:spTree>
    <p:extLst>
      <p:ext uri="{BB962C8B-B14F-4D97-AF65-F5344CB8AC3E}">
        <p14:creationId xmlns:p14="http://schemas.microsoft.com/office/powerpoint/2010/main" val="88618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15FF3-6800-4C31-A86E-111C0A1C0B7D}" type="datetimeFigureOut">
              <a:rPr lang="en-US" smtClean="0"/>
              <a:t>11/15/18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F5A18-39DD-4EE4-ABE6-7B587BA668F5}" type="slidenum">
              <a:rPr lang="en-US" smtClean="0"/>
              <a:t>‹#›</a:t>
            </a:fld>
            <a:endParaRPr lang="en-US"/>
          </a:p>
        </p:txBody>
      </p:sp>
    </p:spTree>
    <p:extLst>
      <p:ext uri="{BB962C8B-B14F-4D97-AF65-F5344CB8AC3E}">
        <p14:creationId xmlns:p14="http://schemas.microsoft.com/office/powerpoint/2010/main" val="145915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7F5A18-39DD-4EE4-ABE6-7B587BA668F5}" type="slidenum">
              <a:rPr lang="en-US" smtClean="0"/>
              <a:t>10</a:t>
            </a:fld>
            <a:endParaRPr lang="en-US"/>
          </a:p>
        </p:txBody>
      </p:sp>
    </p:spTree>
    <p:extLst>
      <p:ext uri="{BB962C8B-B14F-4D97-AF65-F5344CB8AC3E}">
        <p14:creationId xmlns:p14="http://schemas.microsoft.com/office/powerpoint/2010/main" val="281059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7F5A18-39DD-4EE4-ABE6-7B587BA668F5}" type="slidenum">
              <a:rPr lang="en-US" smtClean="0"/>
              <a:t>11</a:t>
            </a:fld>
            <a:endParaRPr lang="en-US"/>
          </a:p>
        </p:txBody>
      </p:sp>
    </p:spTree>
    <p:extLst>
      <p:ext uri="{BB962C8B-B14F-4D97-AF65-F5344CB8AC3E}">
        <p14:creationId xmlns:p14="http://schemas.microsoft.com/office/powerpoint/2010/main" val="216578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7F5A18-39DD-4EE4-ABE6-7B587BA668F5}" type="slidenum">
              <a:rPr lang="en-US" smtClean="0"/>
              <a:t>13</a:t>
            </a:fld>
            <a:endParaRPr lang="en-US"/>
          </a:p>
        </p:txBody>
      </p:sp>
    </p:spTree>
    <p:extLst>
      <p:ext uri="{BB962C8B-B14F-4D97-AF65-F5344CB8AC3E}">
        <p14:creationId xmlns:p14="http://schemas.microsoft.com/office/powerpoint/2010/main" val="83906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401595-C63E-4885-975D-F0EE55BBFD4B}" type="datetimeFigureOut">
              <a:rPr lang="en-US" smtClean="0"/>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347400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01595-C63E-4885-975D-F0EE55BBFD4B}" type="datetimeFigureOut">
              <a:rPr lang="en-US" smtClean="0"/>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130308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01595-C63E-4885-975D-F0EE55BBFD4B}" type="datetimeFigureOut">
              <a:rPr lang="en-US" smtClean="0"/>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107786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01595-C63E-4885-975D-F0EE55BBFD4B}" type="datetimeFigureOut">
              <a:rPr lang="en-US" smtClean="0"/>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20964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01595-C63E-4885-975D-F0EE55BBFD4B}" type="datetimeFigureOut">
              <a:rPr lang="en-US" smtClean="0"/>
              <a:t>11/15/18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320789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401595-C63E-4885-975D-F0EE55BBFD4B}" type="datetimeFigureOut">
              <a:rPr lang="en-US" smtClean="0"/>
              <a:t>11/15/18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255792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401595-C63E-4885-975D-F0EE55BBFD4B}" type="datetimeFigureOut">
              <a:rPr lang="en-US" smtClean="0"/>
              <a:t>11/15/18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417746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401595-C63E-4885-975D-F0EE55BBFD4B}" type="datetimeFigureOut">
              <a:rPr lang="en-US" smtClean="0"/>
              <a:t>11/15/18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354277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01595-C63E-4885-975D-F0EE55BBFD4B}" type="datetimeFigureOut">
              <a:rPr lang="en-US" smtClean="0"/>
              <a:t>11/15/18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294828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401595-C63E-4885-975D-F0EE55BBFD4B}" type="datetimeFigureOut">
              <a:rPr lang="en-US" smtClean="0"/>
              <a:t>11/15/18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394582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401595-C63E-4885-975D-F0EE55BBFD4B}" type="datetimeFigureOut">
              <a:rPr lang="en-US" smtClean="0"/>
              <a:t>11/15/18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0CCE1-04F8-4ACC-AB4C-13E568A0E584}" type="slidenum">
              <a:rPr lang="en-US" smtClean="0"/>
              <a:t>‹#›</a:t>
            </a:fld>
            <a:endParaRPr lang="en-US"/>
          </a:p>
        </p:txBody>
      </p:sp>
    </p:spTree>
    <p:extLst>
      <p:ext uri="{BB962C8B-B14F-4D97-AF65-F5344CB8AC3E}">
        <p14:creationId xmlns:p14="http://schemas.microsoft.com/office/powerpoint/2010/main" val="205769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1595-C63E-4885-975D-F0EE55BBFD4B}" type="datetimeFigureOut">
              <a:rPr lang="en-US" smtClean="0"/>
              <a:t>11/15/18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CCE1-04F8-4ACC-AB4C-13E568A0E584}" type="slidenum">
              <a:rPr lang="en-US" smtClean="0"/>
              <a:t>‹#›</a:t>
            </a:fld>
            <a:endParaRPr lang="en-US"/>
          </a:p>
        </p:txBody>
      </p:sp>
    </p:spTree>
    <p:extLst>
      <p:ext uri="{BB962C8B-B14F-4D97-AF65-F5344CB8AC3E}">
        <p14:creationId xmlns:p14="http://schemas.microsoft.com/office/powerpoint/2010/main" val="2620063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2606" y="2125114"/>
            <a:ext cx="10346787" cy="1655762"/>
          </a:xfrm>
          <a:ln>
            <a:noFill/>
          </a:ln>
        </p:spPr>
        <p:txBody>
          <a:bodyPr>
            <a:normAutofit fontScale="77500" lnSpcReduction="20000"/>
          </a:bodyPr>
          <a:lstStyle/>
          <a:p>
            <a:pPr algn="l"/>
            <a:r>
              <a:rPr lang="en-GB" sz="2800" b="1" dirty="0">
                <a:solidFill>
                  <a:srgbClr val="00B050"/>
                </a:solidFill>
                <a:latin typeface="Roboto Light" charset="0"/>
                <a:ea typeface="Roboto Light" charset="0"/>
                <a:cs typeface="Roboto Light" charset="0"/>
              </a:rPr>
              <a:t>Learning Objectives </a:t>
            </a:r>
          </a:p>
          <a:p>
            <a:pPr marL="457200" indent="-457200" algn="l">
              <a:buFont typeface="Arial" charset="0"/>
              <a:buChar char="•"/>
            </a:pPr>
            <a:r>
              <a:rPr lang="en-GB" sz="2800" dirty="0">
                <a:latin typeface="Roboto Light" charset="0"/>
                <a:ea typeface="Roboto Light" charset="0"/>
                <a:cs typeface="Roboto Light" charset="0"/>
              </a:rPr>
              <a:t>To </a:t>
            </a:r>
            <a:r>
              <a:rPr lang="en-GB" sz="2800" b="1" u="sng" dirty="0">
                <a:latin typeface="Roboto Light" charset="0"/>
                <a:ea typeface="Roboto Light" charset="0"/>
                <a:cs typeface="Roboto Light" charset="0"/>
              </a:rPr>
              <a:t>understand</a:t>
            </a:r>
            <a:r>
              <a:rPr lang="en-GB" sz="2800" dirty="0">
                <a:latin typeface="Roboto Light" charset="0"/>
                <a:ea typeface="Roboto Light" charset="0"/>
                <a:cs typeface="Roboto Light" charset="0"/>
              </a:rPr>
              <a:t> some of the reasons why people become migrants or refugees.</a:t>
            </a:r>
          </a:p>
          <a:p>
            <a:pPr marL="457200" indent="-457200" algn="l">
              <a:buFont typeface="Arial" charset="0"/>
              <a:buChar char="•"/>
            </a:pPr>
            <a:r>
              <a:rPr lang="en-GB" sz="2800" dirty="0">
                <a:latin typeface="Roboto Light" charset="0"/>
                <a:ea typeface="Roboto Light" charset="0"/>
                <a:cs typeface="Roboto Light" charset="0"/>
              </a:rPr>
              <a:t>To </a:t>
            </a:r>
            <a:r>
              <a:rPr lang="en-GB" sz="2800" b="1" u="sng" dirty="0">
                <a:latin typeface="Roboto Light" charset="0"/>
                <a:ea typeface="Roboto Light" charset="0"/>
                <a:cs typeface="Roboto Light" charset="0"/>
              </a:rPr>
              <a:t>analyse</a:t>
            </a:r>
            <a:r>
              <a:rPr lang="en-GB" sz="2800" dirty="0">
                <a:latin typeface="Roboto Light" charset="0"/>
                <a:ea typeface="Roboto Light" charset="0"/>
                <a:cs typeface="Roboto Light" charset="0"/>
              </a:rPr>
              <a:t> how refugees and migrants are viewed in society today.</a:t>
            </a:r>
          </a:p>
          <a:p>
            <a:pPr marL="457200" indent="-457200" algn="l">
              <a:buFont typeface="Arial" charset="0"/>
              <a:buChar char="•"/>
            </a:pPr>
            <a:r>
              <a:rPr lang="en-GB" sz="2800" dirty="0">
                <a:latin typeface="Roboto Light" charset="0"/>
                <a:ea typeface="Roboto Light" charset="0"/>
                <a:cs typeface="Roboto Light" charset="0"/>
              </a:rPr>
              <a:t>To </a:t>
            </a:r>
            <a:r>
              <a:rPr lang="en-GB" sz="2800" b="1" u="sng" dirty="0">
                <a:latin typeface="Roboto Light" charset="0"/>
                <a:ea typeface="Roboto Light" charset="0"/>
                <a:cs typeface="Roboto Light" charset="0"/>
              </a:rPr>
              <a:t>create</a:t>
            </a:r>
            <a:r>
              <a:rPr lang="en-GB" sz="2800" dirty="0">
                <a:latin typeface="Roboto Light" charset="0"/>
                <a:ea typeface="Roboto Light" charset="0"/>
                <a:cs typeface="Roboto Light" charset="0"/>
              </a:rPr>
              <a:t> a poem about being a migrant or refugee.</a:t>
            </a:r>
            <a:endParaRPr lang="en-US" sz="2800" dirty="0">
              <a:latin typeface="Roboto Light" charset="0"/>
              <a:ea typeface="Roboto Light" charset="0"/>
              <a:cs typeface="Roboto Light" charset="0"/>
            </a:endParaRPr>
          </a:p>
        </p:txBody>
      </p:sp>
      <p:sp>
        <p:nvSpPr>
          <p:cNvPr id="6" name="TextBox 5"/>
          <p:cNvSpPr txBox="1"/>
          <p:nvPr/>
        </p:nvSpPr>
        <p:spPr>
          <a:xfrm>
            <a:off x="922605" y="3854651"/>
            <a:ext cx="10346787" cy="2616101"/>
          </a:xfrm>
          <a:prstGeom prst="rect">
            <a:avLst/>
          </a:prstGeom>
          <a:noFill/>
          <a:ln>
            <a:noFill/>
          </a:ln>
        </p:spPr>
        <p:txBody>
          <a:bodyPr wrap="square" rtlCol="0">
            <a:spAutoFit/>
          </a:bodyPr>
          <a:lstStyle/>
          <a:p>
            <a:r>
              <a:rPr lang="en-GB" sz="2400" u="sng" dirty="0">
                <a:latin typeface="Roboto Light" charset="0"/>
                <a:ea typeface="Roboto Light" charset="0"/>
                <a:cs typeface="Roboto Light" charset="0"/>
              </a:rPr>
              <a:t>Key words:</a:t>
            </a:r>
          </a:p>
          <a:p>
            <a:pPr marL="342900" indent="-342900">
              <a:buFont typeface="Arial" charset="0"/>
              <a:buChar char="•"/>
            </a:pPr>
            <a:r>
              <a:rPr lang="en-GB" sz="2000" dirty="0">
                <a:latin typeface="Roboto Light" charset="0"/>
                <a:ea typeface="Roboto Light" charset="0"/>
                <a:cs typeface="Roboto Light" charset="0"/>
              </a:rPr>
              <a:t>Refugee</a:t>
            </a:r>
          </a:p>
          <a:p>
            <a:pPr marL="342900" indent="-342900">
              <a:buFont typeface="Arial" charset="0"/>
              <a:buChar char="•"/>
            </a:pPr>
            <a:r>
              <a:rPr lang="en-GB" sz="2000" dirty="0">
                <a:latin typeface="Roboto Light" charset="0"/>
                <a:ea typeface="Roboto Light" charset="0"/>
                <a:cs typeface="Roboto Light" charset="0"/>
              </a:rPr>
              <a:t>Migrants</a:t>
            </a:r>
          </a:p>
          <a:p>
            <a:pPr marL="342900" indent="-342900">
              <a:buFont typeface="Arial" charset="0"/>
              <a:buChar char="•"/>
            </a:pPr>
            <a:r>
              <a:rPr lang="en-GB" sz="2000" dirty="0">
                <a:latin typeface="Roboto Light" charset="0"/>
                <a:ea typeface="Roboto Light" charset="0"/>
                <a:cs typeface="Roboto Light" charset="0"/>
              </a:rPr>
              <a:t>Migration</a:t>
            </a:r>
          </a:p>
          <a:p>
            <a:pPr marL="342900" indent="-342900">
              <a:buFont typeface="Arial" charset="0"/>
              <a:buChar char="•"/>
            </a:pPr>
            <a:r>
              <a:rPr lang="en-GB" sz="2000" dirty="0">
                <a:latin typeface="Roboto Light" charset="0"/>
                <a:ea typeface="Roboto Light" charset="0"/>
                <a:cs typeface="Roboto Light" charset="0"/>
              </a:rPr>
              <a:t>Immigrant</a:t>
            </a:r>
          </a:p>
          <a:p>
            <a:pPr marL="342900" indent="-342900">
              <a:buFont typeface="Arial" charset="0"/>
              <a:buChar char="•"/>
            </a:pPr>
            <a:r>
              <a:rPr lang="en-GB" sz="2000" dirty="0">
                <a:latin typeface="Roboto Light" charset="0"/>
                <a:ea typeface="Roboto Light" charset="0"/>
                <a:cs typeface="Roboto Light" charset="0"/>
              </a:rPr>
              <a:t>Persecution</a:t>
            </a:r>
          </a:p>
          <a:p>
            <a:pPr marL="342900" indent="-342900">
              <a:buFont typeface="Arial" charset="0"/>
              <a:buChar char="•"/>
            </a:pPr>
            <a:r>
              <a:rPr lang="en-GB" sz="2000" dirty="0">
                <a:latin typeface="Roboto Light" charset="0"/>
                <a:ea typeface="Roboto Light" charset="0"/>
                <a:cs typeface="Roboto Light" charset="0"/>
              </a:rPr>
              <a:t>War</a:t>
            </a:r>
          </a:p>
          <a:p>
            <a:pPr marL="342900" indent="-342900">
              <a:buFont typeface="Arial" charset="0"/>
              <a:buChar char="•"/>
            </a:pPr>
            <a:r>
              <a:rPr lang="en-GB" sz="2000" dirty="0" err="1">
                <a:latin typeface="Roboto Light" charset="0"/>
                <a:ea typeface="Roboto Light" charset="0"/>
                <a:cs typeface="Roboto Light" charset="0"/>
              </a:rPr>
              <a:t>Hijrah</a:t>
            </a:r>
            <a:r>
              <a:rPr lang="en-GB" sz="2000" dirty="0">
                <a:latin typeface="Roboto Light" charset="0"/>
                <a:ea typeface="Roboto Light" charset="0"/>
                <a:cs typeface="Roboto Light"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9" name="Title 1"/>
          <p:cNvSpPr txBox="1">
            <a:spLocks/>
          </p:cNvSpPr>
          <p:nvPr/>
        </p:nvSpPr>
        <p:spPr>
          <a:xfrm>
            <a:off x="1524000" y="1052475"/>
            <a:ext cx="9144000" cy="917839"/>
          </a:xfrm>
          <a:prstGeom prst="rect">
            <a:avLst/>
          </a:prstGeom>
          <a:noFill/>
          <a:ln>
            <a:no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Black Muslim Migrants &amp; Refugees</a:t>
            </a:r>
          </a:p>
        </p:txBody>
      </p:sp>
    </p:spTree>
    <p:extLst>
      <p:ext uri="{BB962C8B-B14F-4D97-AF65-F5344CB8AC3E}">
        <p14:creationId xmlns:p14="http://schemas.microsoft.com/office/powerpoint/2010/main" val="31594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2068"/>
            <a:ext cx="10515600" cy="2583795"/>
          </a:xfrm>
          <a:ln>
            <a:noFill/>
          </a:ln>
        </p:spPr>
        <p:txBody>
          <a:bodyPr>
            <a:normAutofit/>
          </a:bodyPr>
          <a:lstStyle/>
          <a:p>
            <a:r>
              <a:rPr lang="en-GB" sz="2000" dirty="0">
                <a:latin typeface="Roboto Light" charset="0"/>
                <a:ea typeface="Roboto Light" charset="0"/>
                <a:cs typeface="Roboto Light" charset="0"/>
              </a:rPr>
              <a:t>In Medina the Muslims were met with open arms.</a:t>
            </a:r>
          </a:p>
          <a:p>
            <a:r>
              <a:rPr lang="en-GB" sz="2000" dirty="0">
                <a:latin typeface="Roboto Light" charset="0"/>
                <a:ea typeface="Roboto Light" charset="0"/>
                <a:cs typeface="Roboto Light" charset="0"/>
              </a:rPr>
              <a:t>They were given somewhere to live and jobs to do.</a:t>
            </a:r>
          </a:p>
          <a:p>
            <a:r>
              <a:rPr lang="en-GB" sz="2000" dirty="0">
                <a:latin typeface="Roboto Light" charset="0"/>
                <a:ea typeface="Roboto Light" charset="0"/>
                <a:cs typeface="Roboto Light" charset="0"/>
              </a:rPr>
              <a:t>They were even offered women to marry.</a:t>
            </a:r>
          </a:p>
          <a:p>
            <a:r>
              <a:rPr lang="en-GB" sz="2000" dirty="0">
                <a:latin typeface="Roboto Light" charset="0"/>
                <a:ea typeface="Roboto Light" charset="0"/>
                <a:cs typeface="Roboto Light" charset="0"/>
              </a:rPr>
              <a:t>The Muslims were able to practice their religion freely.</a:t>
            </a:r>
          </a:p>
          <a:p>
            <a:r>
              <a:rPr lang="en-GB" sz="2000" dirty="0">
                <a:latin typeface="Roboto Light" charset="0"/>
                <a:ea typeface="Roboto Light" charset="0"/>
                <a:cs typeface="Roboto Light" charset="0"/>
              </a:rPr>
              <a:t>The first mosque was built in Medina</a:t>
            </a:r>
          </a:p>
          <a:p>
            <a:r>
              <a:rPr lang="en-GB" sz="2000" dirty="0">
                <a:latin typeface="Roboto Light" charset="0"/>
                <a:ea typeface="Roboto Light" charset="0"/>
                <a:cs typeface="Roboto Light" charset="0"/>
              </a:rPr>
              <a:t>When The Prophet Muhammad entered Medina he was greeted with a heroes welcome.</a:t>
            </a:r>
            <a:endParaRPr lang="en-US" sz="2000" dirty="0">
              <a:latin typeface="Roboto Light" charset="0"/>
              <a:ea typeface="Roboto Light" charset="0"/>
              <a:cs typeface="Roboto Light" charset="0"/>
            </a:endParaRPr>
          </a:p>
        </p:txBody>
      </p:sp>
      <p:sp>
        <p:nvSpPr>
          <p:cNvPr id="4" name="Title 3"/>
          <p:cNvSpPr>
            <a:spLocks noGrp="1"/>
          </p:cNvSpPr>
          <p:nvPr>
            <p:ph type="title"/>
          </p:nvPr>
        </p:nvSpPr>
        <p:spPr>
          <a:xfrm>
            <a:off x="838200" y="849086"/>
            <a:ext cx="10515600" cy="459209"/>
          </a:xfrm>
          <a:noFill/>
          <a:ln>
            <a:noFill/>
          </a:ln>
        </p:spPr>
        <p:txBody>
          <a:bodyPr>
            <a:noAutofit/>
          </a:bodyPr>
          <a:lstStyle/>
          <a:p>
            <a:pPr algn="ctr"/>
            <a:r>
              <a:rPr lang="en-GB" sz="4200" dirty="0">
                <a:latin typeface="Roboto" charset="0"/>
                <a:ea typeface="Roboto" charset="0"/>
                <a:cs typeface="Roboto" charset="0"/>
              </a:rPr>
              <a:t>The Muslim Reception in Medina</a:t>
            </a:r>
          </a:p>
        </p:txBody>
      </p:sp>
      <p:pic>
        <p:nvPicPr>
          <p:cNvPr id="3074" name="Picture 2" descr="Image result for medina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150" y="4256186"/>
            <a:ext cx="3568607" cy="20039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elcom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06" t="25517" r="4041" b="31593"/>
          <a:stretch/>
        </p:blipFill>
        <p:spPr bwMode="auto">
          <a:xfrm>
            <a:off x="1596418" y="4517242"/>
            <a:ext cx="4557932" cy="1481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403321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ood for thou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488" y="4115301"/>
            <a:ext cx="2857500" cy="20097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774864"/>
            <a:ext cx="10515600" cy="1601128"/>
          </a:xfrm>
        </p:spPr>
        <p:txBody>
          <a:bodyPr>
            <a:normAutofit/>
          </a:bodyPr>
          <a:lstStyle/>
          <a:p>
            <a:r>
              <a:rPr lang="en-GB" sz="2000" dirty="0">
                <a:latin typeface="Roboto Light" charset="0"/>
                <a:ea typeface="Roboto Light" charset="0"/>
                <a:cs typeface="Roboto Light" charset="0"/>
              </a:rPr>
              <a:t>Compare the reception the Muslims got when they entered Medina to the reception that refugees are getting today?</a:t>
            </a:r>
          </a:p>
          <a:p>
            <a:r>
              <a:rPr lang="en-GB" sz="2000" dirty="0">
                <a:latin typeface="Roboto Light" charset="0"/>
                <a:ea typeface="Roboto Light" charset="0"/>
                <a:cs typeface="Roboto Light" charset="0"/>
              </a:rPr>
              <a:t>Explain why you think this is the case?</a:t>
            </a:r>
          </a:p>
          <a:p>
            <a:endParaRPr lang="en-US" dirty="0"/>
          </a:p>
        </p:txBody>
      </p:sp>
      <p:sp>
        <p:nvSpPr>
          <p:cNvPr id="4" name="Title 3"/>
          <p:cNvSpPr>
            <a:spLocks noGrp="1"/>
          </p:cNvSpPr>
          <p:nvPr>
            <p:ph type="title"/>
          </p:nvPr>
        </p:nvSpPr>
        <p:spPr>
          <a:xfrm>
            <a:off x="838200" y="1031966"/>
            <a:ext cx="10515600" cy="658722"/>
          </a:xfrm>
          <a:noFill/>
          <a:ln>
            <a:noFill/>
          </a:ln>
        </p:spPr>
        <p:txBody>
          <a:bodyPr>
            <a:normAutofit fontScale="90000"/>
          </a:bodyPr>
          <a:lstStyle/>
          <a:p>
            <a:pPr algn="ctr"/>
            <a:r>
              <a:rPr lang="en-GB" dirty="0">
                <a:latin typeface="Roboto" charset="0"/>
                <a:ea typeface="Roboto" charset="0"/>
                <a:cs typeface="Roboto" charset="0"/>
              </a:rPr>
              <a:t>Food for thought …</a:t>
            </a:r>
          </a:p>
        </p:txBody>
      </p:sp>
      <p:sp>
        <p:nvSpPr>
          <p:cNvPr id="5" name="TextBox 4"/>
          <p:cNvSpPr txBox="1"/>
          <p:nvPr/>
        </p:nvSpPr>
        <p:spPr>
          <a:xfrm>
            <a:off x="956603" y="3020990"/>
            <a:ext cx="10397197" cy="461665"/>
          </a:xfrm>
          <a:prstGeom prst="rect">
            <a:avLst/>
          </a:prstGeom>
          <a:solidFill>
            <a:srgbClr val="92D050"/>
          </a:solidFill>
        </p:spPr>
        <p:txBody>
          <a:bodyPr wrap="square" rtlCol="0">
            <a:spAutoFit/>
          </a:bodyPr>
          <a:lstStyle/>
          <a:p>
            <a:pPr algn="ctr"/>
            <a:r>
              <a:rPr lang="en-GB" sz="2400" dirty="0">
                <a:solidFill>
                  <a:schemeClr val="bg1"/>
                </a:solidFill>
              </a:rPr>
              <a:t>S&amp;C: How can we help change the opinions people have of refugees today?</a:t>
            </a:r>
          </a:p>
        </p:txBody>
      </p:sp>
      <p:pic>
        <p:nvPicPr>
          <p:cNvPr id="4100" name="Picture 4" descr="Image result for views on refuge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679" y="3922558"/>
            <a:ext cx="3514728" cy="23708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282950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0343"/>
            <a:ext cx="10515600" cy="580345"/>
          </a:xfrm>
          <a:noFill/>
          <a:ln>
            <a:noFill/>
          </a:ln>
        </p:spPr>
        <p:txBody>
          <a:bodyPr>
            <a:noAutofit/>
          </a:bodyPr>
          <a:lstStyle/>
          <a:p>
            <a:pPr algn="ctr"/>
            <a:r>
              <a:rPr lang="en-GB" sz="4200" dirty="0">
                <a:latin typeface="Roboto" charset="0"/>
                <a:ea typeface="Roboto" charset="0"/>
                <a:cs typeface="Roboto" charset="0"/>
              </a:rPr>
              <a:t>An Interview with </a:t>
            </a:r>
            <a:r>
              <a:rPr lang="en-GB" sz="4200" dirty="0" err="1">
                <a:latin typeface="Roboto" charset="0"/>
                <a:ea typeface="Roboto" charset="0"/>
                <a:cs typeface="Roboto" charset="0"/>
              </a:rPr>
              <a:t>Saadat</a:t>
            </a:r>
            <a:r>
              <a:rPr lang="en-GB" sz="4200" dirty="0">
                <a:latin typeface="Roboto" charset="0"/>
                <a:ea typeface="Roboto" charset="0"/>
                <a:cs typeface="Roboto" charset="0"/>
              </a:rPr>
              <a:t> Yusuf</a:t>
            </a:r>
          </a:p>
        </p:txBody>
      </p:sp>
      <p:sp>
        <p:nvSpPr>
          <p:cNvPr id="3" name="Content Placeholder 2"/>
          <p:cNvSpPr>
            <a:spLocks noGrp="1"/>
          </p:cNvSpPr>
          <p:nvPr>
            <p:ph idx="1"/>
          </p:nvPr>
        </p:nvSpPr>
        <p:spPr>
          <a:xfrm>
            <a:off x="746760" y="1794863"/>
            <a:ext cx="10515600" cy="4351338"/>
          </a:xfrm>
        </p:spPr>
        <p:txBody>
          <a:bodyPr>
            <a:normAutofit/>
          </a:bodyPr>
          <a:lstStyle/>
          <a:p>
            <a:pPr marL="0" indent="0">
              <a:buNone/>
            </a:pPr>
            <a:r>
              <a:rPr lang="en-GB" sz="2000" dirty="0">
                <a:latin typeface="Roboto Light" charset="0"/>
                <a:ea typeface="Roboto Light" charset="0"/>
                <a:cs typeface="Roboto Light" charset="0"/>
              </a:rPr>
              <a:t>Source 1a</a:t>
            </a:r>
          </a:p>
          <a:p>
            <a:pPr marL="0" indent="0">
              <a:buNone/>
            </a:pPr>
            <a:r>
              <a:rPr lang="en-GB" sz="2000" dirty="0">
                <a:latin typeface="Roboto Light" charset="0"/>
                <a:ea typeface="Roboto Light" charset="0"/>
                <a:cs typeface="Roboto Light" charset="0"/>
              </a:rPr>
              <a:t>Excerpt from an oral history interview with </a:t>
            </a:r>
            <a:r>
              <a:rPr lang="en-GB" sz="2000" b="1" dirty="0">
                <a:latin typeface="Roboto Light" charset="0"/>
                <a:ea typeface="Roboto Light" charset="0"/>
                <a:cs typeface="Roboto Light" charset="0"/>
              </a:rPr>
              <a:t>Saadat Yusuf female </a:t>
            </a:r>
            <a:r>
              <a:rPr lang="en-GB" sz="2000" dirty="0">
                <a:latin typeface="Roboto Light" charset="0"/>
                <a:ea typeface="Roboto Light" charset="0"/>
                <a:cs typeface="Roboto Light" charset="0"/>
              </a:rPr>
              <a:t>born in Nigeria in 1943 and arrived in the UK in 1965</a:t>
            </a:r>
          </a:p>
          <a:p>
            <a:pPr marL="0" indent="0">
              <a:buNone/>
            </a:pPr>
            <a:endParaRPr lang="en-GB" sz="2000" dirty="0">
              <a:latin typeface="Roboto Light" charset="0"/>
              <a:ea typeface="Roboto Light" charset="0"/>
              <a:cs typeface="Roboto Light" charset="0"/>
            </a:endParaRPr>
          </a:p>
          <a:p>
            <a:pPr marL="0" indent="0">
              <a:buNone/>
            </a:pPr>
            <a:r>
              <a:rPr lang="en-GB" sz="2000" b="1" i="1" dirty="0">
                <a:latin typeface="Roboto" charset="0"/>
                <a:ea typeface="Roboto" charset="0"/>
                <a:cs typeface="Roboto" charset="0"/>
              </a:rPr>
              <a:t>“… my husband was already here. So I just come here to meet my husband. </a:t>
            </a:r>
          </a:p>
          <a:p>
            <a:pPr marL="0" indent="0">
              <a:buNone/>
            </a:pPr>
            <a:r>
              <a:rPr lang="en-GB" sz="2000" b="1" i="1" dirty="0">
                <a:latin typeface="Roboto" charset="0"/>
                <a:ea typeface="Roboto" charset="0"/>
                <a:cs typeface="Roboto" charset="0"/>
              </a:rPr>
              <a:t>To study, yes my husband came here. And we ended up staying [laughs]</a:t>
            </a:r>
          </a:p>
          <a:p>
            <a:pPr marL="0" indent="0">
              <a:buNone/>
            </a:pPr>
            <a:r>
              <a:rPr lang="en-GB" sz="2000" b="1" i="1" dirty="0">
                <a:latin typeface="Roboto" charset="0"/>
                <a:ea typeface="Roboto" charset="0"/>
                <a:cs typeface="Roboto" charset="0"/>
              </a:rPr>
              <a:t>Well he was here to study law and politics and all those kind of things but at the end of the day we ended up being here because we had children here and so on.”</a:t>
            </a:r>
            <a:endParaRPr lang="en-GB" b="1" i="1" dirty="0">
              <a:latin typeface="Roboto" charset="0"/>
              <a:ea typeface="Roboto" charset="0"/>
              <a:cs typeface="Roboto" charset="0"/>
            </a:endParaRP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214763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8719"/>
            <a:ext cx="10515600" cy="636905"/>
          </a:xfrm>
          <a:noFill/>
          <a:ln>
            <a:noFill/>
          </a:ln>
        </p:spPr>
        <p:txBody>
          <a:bodyPr>
            <a:normAutofit fontScale="90000"/>
          </a:bodyPr>
          <a:lstStyle/>
          <a:p>
            <a:pPr algn="ctr"/>
            <a:r>
              <a:rPr lang="en-GB" dirty="0">
                <a:latin typeface="Roboto" charset="0"/>
                <a:ea typeface="Roboto" charset="0"/>
                <a:cs typeface="Roboto" charset="0"/>
              </a:rPr>
              <a:t>An Interview with Amir </a:t>
            </a:r>
            <a:r>
              <a:rPr lang="en-GB" dirty="0" err="1">
                <a:latin typeface="Roboto" charset="0"/>
                <a:ea typeface="Roboto" charset="0"/>
                <a:cs typeface="Roboto" charset="0"/>
              </a:rPr>
              <a:t>Kabashi</a:t>
            </a:r>
            <a:endParaRPr lang="en-GB" dirty="0">
              <a:latin typeface="Roboto" charset="0"/>
              <a:ea typeface="Roboto" charset="0"/>
              <a:cs typeface="Roboto" charset="0"/>
            </a:endParaRPr>
          </a:p>
        </p:txBody>
      </p:sp>
      <p:sp>
        <p:nvSpPr>
          <p:cNvPr id="3" name="Content Placeholder 2"/>
          <p:cNvSpPr>
            <a:spLocks noGrp="1"/>
          </p:cNvSpPr>
          <p:nvPr>
            <p:ph idx="1"/>
          </p:nvPr>
        </p:nvSpPr>
        <p:spPr/>
        <p:txBody>
          <a:bodyPr>
            <a:normAutofit/>
          </a:bodyPr>
          <a:lstStyle/>
          <a:p>
            <a:pPr marL="0" indent="0">
              <a:buNone/>
            </a:pPr>
            <a:r>
              <a:rPr lang="en-US" sz="2000" dirty="0">
                <a:latin typeface="Roboto Light" charset="0"/>
                <a:ea typeface="Roboto Light" charset="0"/>
                <a:cs typeface="Roboto Light" charset="0"/>
              </a:rPr>
              <a:t>Source 1b</a:t>
            </a:r>
          </a:p>
          <a:p>
            <a:pPr marL="0" indent="0">
              <a:buNone/>
            </a:pPr>
            <a:r>
              <a:rPr lang="en-US" sz="2000" dirty="0">
                <a:latin typeface="Roboto Light" charset="0"/>
                <a:ea typeface="Roboto Light" charset="0"/>
                <a:cs typeface="Roboto Light" charset="0"/>
              </a:rPr>
              <a:t>Excerpt from and oral history interview with </a:t>
            </a:r>
            <a:r>
              <a:rPr lang="en-US" sz="2000" b="1" dirty="0">
                <a:latin typeface="Roboto Light" charset="0"/>
                <a:ea typeface="Roboto Light" charset="0"/>
                <a:cs typeface="Roboto Light" charset="0"/>
              </a:rPr>
              <a:t>Amir </a:t>
            </a:r>
            <a:r>
              <a:rPr lang="en-US" sz="2000" b="1" dirty="0" err="1">
                <a:latin typeface="Roboto Light" charset="0"/>
                <a:ea typeface="Roboto Light" charset="0"/>
                <a:cs typeface="Roboto Light" charset="0"/>
              </a:rPr>
              <a:t>Kabashi</a:t>
            </a:r>
            <a:r>
              <a:rPr lang="en-US" sz="2000" b="1" dirty="0">
                <a:latin typeface="Roboto Light" charset="0"/>
                <a:ea typeface="Roboto Light" charset="0"/>
                <a:cs typeface="Roboto Light" charset="0"/>
              </a:rPr>
              <a:t> </a:t>
            </a:r>
            <a:r>
              <a:rPr lang="en-US" sz="2000" dirty="0">
                <a:latin typeface="Roboto Light" charset="0"/>
                <a:ea typeface="Roboto Light" charset="0"/>
                <a:cs typeface="Roboto Light" charset="0"/>
              </a:rPr>
              <a:t>who was born in Sudan in the 1980s and came to the UK when he was 8 years old.</a:t>
            </a:r>
          </a:p>
          <a:p>
            <a:pPr marL="0" indent="0">
              <a:buNone/>
            </a:pPr>
            <a:endParaRPr lang="en-GB" sz="2000" dirty="0">
              <a:latin typeface="Roboto Light" charset="0"/>
              <a:ea typeface="Roboto Light" charset="0"/>
              <a:cs typeface="Roboto Light" charset="0"/>
            </a:endParaRPr>
          </a:p>
          <a:p>
            <a:pPr marL="0" indent="0">
              <a:buNone/>
            </a:pPr>
            <a:r>
              <a:rPr lang="en-US" sz="2000" b="1" i="1" dirty="0">
                <a:latin typeface="Roboto Light" charset="0"/>
                <a:ea typeface="Roboto Light" charset="0"/>
                <a:cs typeface="Roboto Light" charset="0"/>
              </a:rPr>
              <a:t>“So my aunty was already over here. She was on a - kind of a diplomatic visa or something. And all I know one day we was in Sudan and then my Mum says, 'how do you lot fancy going to London?' and I was like 'Yay,' [laughs] and then we ended being here and then the next thing you know we're living here”. </a:t>
            </a:r>
            <a:endParaRPr lang="en-GB" sz="2000" b="1" i="1" dirty="0">
              <a:latin typeface="Roboto Light" charset="0"/>
              <a:ea typeface="Roboto Light" charset="0"/>
              <a:cs typeface="Roboto Light"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160870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8903"/>
            <a:ext cx="10515600" cy="806722"/>
          </a:xfrm>
          <a:noFill/>
          <a:ln>
            <a:noFill/>
          </a:ln>
        </p:spPr>
        <p:txBody>
          <a:bodyPr>
            <a:normAutofit/>
          </a:bodyPr>
          <a:lstStyle/>
          <a:p>
            <a:pPr algn="ctr"/>
            <a:r>
              <a:rPr lang="en-GB" sz="4200" dirty="0">
                <a:latin typeface="Roboto" charset="0"/>
                <a:ea typeface="Roboto" charset="0"/>
                <a:cs typeface="Roboto" charset="0"/>
              </a:rPr>
              <a:t>Create a poem about being a refugee……</a:t>
            </a:r>
          </a:p>
        </p:txBody>
      </p:sp>
      <p:sp>
        <p:nvSpPr>
          <p:cNvPr id="3" name="Content Placeholder 2"/>
          <p:cNvSpPr>
            <a:spLocks noGrp="1"/>
          </p:cNvSpPr>
          <p:nvPr>
            <p:ph idx="1"/>
          </p:nvPr>
        </p:nvSpPr>
        <p:spPr>
          <a:xfrm>
            <a:off x="838200" y="1986182"/>
            <a:ext cx="10515600" cy="4351338"/>
          </a:xfrm>
        </p:spPr>
        <p:txBody>
          <a:bodyPr>
            <a:normAutofit/>
          </a:bodyPr>
          <a:lstStyle/>
          <a:p>
            <a:r>
              <a:rPr lang="en-GB" sz="2200" dirty="0">
                <a:latin typeface="Roboto Light" charset="0"/>
                <a:ea typeface="Roboto Light" charset="0"/>
                <a:cs typeface="Roboto Light" charset="0"/>
              </a:rPr>
              <a:t>Read source 1a and 1b, </a:t>
            </a:r>
            <a:r>
              <a:rPr lang="en-GB" sz="2200" b="1" dirty="0">
                <a:latin typeface="Roboto Light" charset="0"/>
                <a:ea typeface="Roboto Light" charset="0"/>
                <a:cs typeface="Roboto Light" charset="0"/>
              </a:rPr>
              <a:t>Saadat Yusuf’s </a:t>
            </a:r>
            <a:r>
              <a:rPr lang="en-GB" sz="2200" dirty="0">
                <a:latin typeface="Roboto Light" charset="0"/>
                <a:ea typeface="Roboto Light" charset="0"/>
                <a:cs typeface="Roboto Light" charset="0"/>
              </a:rPr>
              <a:t>and </a:t>
            </a:r>
            <a:r>
              <a:rPr lang="en-GB" sz="2200" b="1" dirty="0">
                <a:latin typeface="Roboto Light" charset="0"/>
                <a:ea typeface="Roboto Light" charset="0"/>
                <a:cs typeface="Roboto Light" charset="0"/>
              </a:rPr>
              <a:t>Amir </a:t>
            </a:r>
            <a:r>
              <a:rPr lang="en-GB" sz="2200" b="1" dirty="0" err="1">
                <a:latin typeface="Roboto Light" charset="0"/>
                <a:ea typeface="Roboto Light" charset="0"/>
                <a:cs typeface="Roboto Light" charset="0"/>
              </a:rPr>
              <a:t>Kabashi’s</a:t>
            </a:r>
            <a:r>
              <a:rPr lang="en-GB" sz="2200" b="1" dirty="0">
                <a:latin typeface="Roboto Light" charset="0"/>
                <a:ea typeface="Roboto Light" charset="0"/>
                <a:cs typeface="Roboto Light" charset="0"/>
              </a:rPr>
              <a:t> </a:t>
            </a:r>
            <a:r>
              <a:rPr lang="en-GB" sz="2200" dirty="0">
                <a:latin typeface="Roboto Light" charset="0"/>
                <a:ea typeface="Roboto Light" charset="0"/>
                <a:cs typeface="Roboto Light" charset="0"/>
              </a:rPr>
              <a:t>interviews.</a:t>
            </a:r>
          </a:p>
          <a:p>
            <a:pPr marL="0" indent="0">
              <a:buNone/>
            </a:pPr>
            <a:endParaRPr lang="en-GB" sz="2200" dirty="0">
              <a:latin typeface="Roboto Light" charset="0"/>
              <a:ea typeface="Roboto Light" charset="0"/>
              <a:cs typeface="Roboto Light" charset="0"/>
            </a:endParaRPr>
          </a:p>
          <a:p>
            <a:r>
              <a:rPr lang="en-GB" sz="2200" dirty="0">
                <a:latin typeface="Roboto Light" charset="0"/>
                <a:ea typeface="Roboto Light" charset="0"/>
                <a:cs typeface="Roboto Light" charset="0"/>
              </a:rPr>
              <a:t>Write a poem, a short story or create a short story board about being a refugee or migrant.</a:t>
            </a:r>
          </a:p>
          <a:p>
            <a:pPr marL="0" indent="0">
              <a:buNone/>
            </a:pPr>
            <a:endParaRPr lang="en-GB" sz="2200" dirty="0">
              <a:latin typeface="Roboto Light" charset="0"/>
              <a:ea typeface="Roboto Light" charset="0"/>
              <a:cs typeface="Roboto Light" charset="0"/>
            </a:endParaRPr>
          </a:p>
          <a:p>
            <a:r>
              <a:rPr lang="en-GB" sz="2200" dirty="0">
                <a:latin typeface="Roboto Light" charset="0"/>
                <a:ea typeface="Roboto Light" charset="0"/>
                <a:cs typeface="Roboto Light" charset="0"/>
              </a:rPr>
              <a:t>Don’t forget to include the reasons why you became a refugee or migrant.</a:t>
            </a:r>
          </a:p>
          <a:p>
            <a:pPr marL="0" indent="0">
              <a:buNone/>
            </a:pPr>
            <a:endParaRPr lang="en-GB" sz="2200" dirty="0">
              <a:latin typeface="Roboto Light" charset="0"/>
              <a:ea typeface="Roboto Light" charset="0"/>
              <a:cs typeface="Roboto Light" charset="0"/>
            </a:endParaRPr>
          </a:p>
          <a:p>
            <a:r>
              <a:rPr lang="en-GB" sz="2200" dirty="0">
                <a:latin typeface="Roboto Light" charset="0"/>
                <a:ea typeface="Roboto Light" charset="0"/>
                <a:cs typeface="Roboto Light" charset="0"/>
              </a:rPr>
              <a:t>Include your feelings and emotions in your story/poem.</a:t>
            </a:r>
          </a:p>
          <a:p>
            <a:pPr marL="0" indent="0">
              <a:buNone/>
            </a:pPr>
            <a:endParaRPr lang="en-GB" sz="2200" dirty="0">
              <a:latin typeface="Roboto Light" charset="0"/>
              <a:ea typeface="Roboto Light" charset="0"/>
              <a:cs typeface="Roboto Light" charset="0"/>
            </a:endParaRPr>
          </a:p>
          <a:p>
            <a:r>
              <a:rPr lang="en-GB" sz="2200" dirty="0">
                <a:latin typeface="Roboto Light" charset="0"/>
                <a:ea typeface="Roboto Light" charset="0"/>
                <a:cs typeface="Roboto Light" charset="0"/>
              </a:rPr>
              <a:t>Also include how you were treated by others.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161411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7176"/>
            <a:ext cx="10515600" cy="549274"/>
          </a:xfrm>
        </p:spPr>
        <p:txBody>
          <a:bodyPr>
            <a:normAutofit fontScale="90000"/>
          </a:bodyPr>
          <a:lstStyle/>
          <a:p>
            <a:pPr algn="ctr"/>
            <a:r>
              <a:rPr lang="en-GB" dirty="0">
                <a:latin typeface="Roboto" charset="0"/>
                <a:ea typeface="Roboto" charset="0"/>
                <a:cs typeface="Roboto" charset="0"/>
              </a:rPr>
              <a:t>Storyboard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3909659"/>
              </p:ext>
            </p:extLst>
          </p:nvPr>
        </p:nvGraphicFramePr>
        <p:xfrm>
          <a:off x="404948" y="1215341"/>
          <a:ext cx="11364688" cy="5342214"/>
        </p:xfrm>
        <a:graphic>
          <a:graphicData uri="http://schemas.openxmlformats.org/drawingml/2006/table">
            <a:tbl>
              <a:tblPr firstRow="1" bandRow="1">
                <a:tableStyleId>{5C22544A-7EE6-4342-B048-85BDC9FD1C3A}</a:tableStyleId>
              </a:tblPr>
              <a:tblGrid>
                <a:gridCol w="2841172">
                  <a:extLst>
                    <a:ext uri="{9D8B030D-6E8A-4147-A177-3AD203B41FA5}">
                      <a16:colId xmlns:a16="http://schemas.microsoft.com/office/drawing/2014/main" val="1971434191"/>
                    </a:ext>
                  </a:extLst>
                </a:gridCol>
                <a:gridCol w="2841172">
                  <a:extLst>
                    <a:ext uri="{9D8B030D-6E8A-4147-A177-3AD203B41FA5}">
                      <a16:colId xmlns:a16="http://schemas.microsoft.com/office/drawing/2014/main" val="91227286"/>
                    </a:ext>
                  </a:extLst>
                </a:gridCol>
                <a:gridCol w="2841172">
                  <a:extLst>
                    <a:ext uri="{9D8B030D-6E8A-4147-A177-3AD203B41FA5}">
                      <a16:colId xmlns:a16="http://schemas.microsoft.com/office/drawing/2014/main" val="4113565950"/>
                    </a:ext>
                  </a:extLst>
                </a:gridCol>
                <a:gridCol w="2841172">
                  <a:extLst>
                    <a:ext uri="{9D8B030D-6E8A-4147-A177-3AD203B41FA5}">
                      <a16:colId xmlns:a16="http://schemas.microsoft.com/office/drawing/2014/main" val="97362226"/>
                    </a:ext>
                  </a:extLst>
                </a:gridCol>
              </a:tblGrid>
              <a:tr h="1780738">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extLst>
                  <a:ext uri="{0D108BD9-81ED-4DB2-BD59-A6C34878D82A}">
                    <a16:rowId xmlns:a16="http://schemas.microsoft.com/office/drawing/2014/main" val="513812174"/>
                  </a:ext>
                </a:extLst>
              </a:tr>
              <a:tr h="1780738">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97895966"/>
                  </a:ext>
                </a:extLst>
              </a:tr>
              <a:tr h="178073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06859839"/>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67760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79714"/>
            <a:ext cx="10515600" cy="710974"/>
          </a:xfrm>
          <a:noFill/>
          <a:ln>
            <a:noFill/>
          </a:ln>
        </p:spPr>
        <p:txBody>
          <a:bodyPr/>
          <a:lstStyle/>
          <a:p>
            <a:pPr algn="ctr"/>
            <a:r>
              <a:rPr lang="en-GB" dirty="0">
                <a:latin typeface="Roboto" charset="0"/>
                <a:ea typeface="Roboto" charset="0"/>
                <a:cs typeface="Roboto" charset="0"/>
              </a:rPr>
              <a:t>Plenary: Exit Pass</a:t>
            </a:r>
          </a:p>
        </p:txBody>
      </p:sp>
      <p:pic>
        <p:nvPicPr>
          <p:cNvPr id="5122" name="Picture 2" descr="Image result for exit p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963" y="4239585"/>
            <a:ext cx="4662936" cy="15628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1009" y="1997612"/>
            <a:ext cx="9988062" cy="1815882"/>
          </a:xfrm>
          <a:prstGeom prst="rect">
            <a:avLst/>
          </a:prstGeom>
          <a:noFill/>
          <a:ln>
            <a:noFill/>
          </a:ln>
        </p:spPr>
        <p:txBody>
          <a:bodyPr wrap="square" rtlCol="0">
            <a:spAutoFit/>
          </a:bodyPr>
          <a:lstStyle/>
          <a:p>
            <a:r>
              <a:rPr lang="en-GB" sz="2800" b="1" dirty="0">
                <a:solidFill>
                  <a:srgbClr val="92D050"/>
                </a:solidFill>
                <a:latin typeface="Roboto Light" charset="0"/>
                <a:ea typeface="Roboto Light" charset="0"/>
                <a:cs typeface="Roboto Light" charset="0"/>
              </a:rPr>
              <a:t>In your books write:</a:t>
            </a:r>
          </a:p>
          <a:p>
            <a:pPr marL="514350" indent="-514350">
              <a:lnSpc>
                <a:spcPct val="150000"/>
              </a:lnSpc>
              <a:buFont typeface="+mj-lt"/>
              <a:buAutoNum type="arabicPeriod"/>
            </a:pPr>
            <a:r>
              <a:rPr lang="en-GB" sz="2800" b="1" dirty="0">
                <a:latin typeface="Roboto Light" charset="0"/>
                <a:ea typeface="Roboto Light" charset="0"/>
                <a:cs typeface="Roboto Light" charset="0"/>
              </a:rPr>
              <a:t>One thing you learned today.</a:t>
            </a:r>
          </a:p>
          <a:p>
            <a:pPr marL="514350" indent="-514350">
              <a:lnSpc>
                <a:spcPct val="150000"/>
              </a:lnSpc>
              <a:buFont typeface="+mj-lt"/>
              <a:buAutoNum type="arabicPeriod"/>
            </a:pPr>
            <a:r>
              <a:rPr lang="en-GB" sz="2800" b="1" dirty="0">
                <a:latin typeface="Roboto Light" charset="0"/>
                <a:ea typeface="Roboto Light" charset="0"/>
                <a:cs typeface="Roboto Light" charset="0"/>
              </a:rPr>
              <a:t>One thing you are struggling with/did not understand.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271294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82714" y="3067512"/>
            <a:ext cx="4726120" cy="2437032"/>
            <a:chOff x="3482714" y="3067512"/>
            <a:chExt cx="4726120" cy="2437032"/>
          </a:xfrm>
        </p:grpSpPr>
        <p:sp>
          <p:nvSpPr>
            <p:cNvPr id="4" name="Oval 3"/>
            <p:cNvSpPr/>
            <p:nvPr/>
          </p:nvSpPr>
          <p:spPr>
            <a:xfrm>
              <a:off x="4168726" y="3572002"/>
              <a:ext cx="4037428" cy="1603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Roboto" charset="0"/>
                  <a:ea typeface="Roboto" charset="0"/>
                  <a:cs typeface="Roboto" charset="0"/>
                </a:rPr>
                <a:t>Why people become migrants or refugees?</a:t>
              </a:r>
            </a:p>
          </p:txBody>
        </p:sp>
        <p:cxnSp>
          <p:nvCxnSpPr>
            <p:cNvPr id="6" name="Straight Arrow Connector 5"/>
            <p:cNvCxnSpPr/>
            <p:nvPr/>
          </p:nvCxnSpPr>
          <p:spPr>
            <a:xfrm flipH="1" flipV="1">
              <a:off x="3482714" y="3360799"/>
              <a:ext cx="1095360" cy="474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442995" y="4940685"/>
              <a:ext cx="765839" cy="563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022324" y="3067512"/>
              <a:ext cx="27286" cy="502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399027" y="3298953"/>
              <a:ext cx="808467" cy="541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82714" y="4719474"/>
              <a:ext cx="917063" cy="667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2" name="Title 1"/>
          <p:cNvSpPr txBox="1">
            <a:spLocks/>
          </p:cNvSpPr>
          <p:nvPr/>
        </p:nvSpPr>
        <p:spPr>
          <a:xfrm>
            <a:off x="1524000" y="1052475"/>
            <a:ext cx="9144000" cy="1300760"/>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4000" dirty="0">
                <a:latin typeface="Roboto" charset="0"/>
                <a:ea typeface="Roboto" charset="0"/>
                <a:cs typeface="Roboto" charset="0"/>
              </a:rPr>
              <a:t>What are some of the reasons that people migrate or become refugees?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171106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51614" y="3411489"/>
            <a:ext cx="4037428" cy="1457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Why people become refugees?</a:t>
            </a:r>
          </a:p>
        </p:txBody>
      </p:sp>
      <p:cxnSp>
        <p:nvCxnSpPr>
          <p:cNvPr id="6" name="Straight Arrow Connector 5"/>
          <p:cNvCxnSpPr>
            <a:stCxn id="4" idx="1"/>
          </p:cNvCxnSpPr>
          <p:nvPr/>
        </p:nvCxnSpPr>
        <p:spPr>
          <a:xfrm flipH="1" flipV="1">
            <a:off x="3147522" y="3026577"/>
            <a:ext cx="1095360" cy="598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122495" y="4544733"/>
            <a:ext cx="765839" cy="563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643042" y="2909146"/>
            <a:ext cx="27286" cy="502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232267" y="3026575"/>
            <a:ext cx="808467" cy="541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004288" y="4544733"/>
            <a:ext cx="1148114" cy="273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95127" y="2841909"/>
            <a:ext cx="2135732" cy="646331"/>
          </a:xfrm>
          <a:prstGeom prst="rect">
            <a:avLst/>
          </a:prstGeom>
          <a:noFill/>
        </p:spPr>
        <p:txBody>
          <a:bodyPr wrap="square" rtlCol="0">
            <a:spAutoFit/>
          </a:bodyPr>
          <a:lstStyle/>
          <a:p>
            <a:pPr algn="ctr"/>
            <a:r>
              <a:rPr lang="en-GB" dirty="0">
                <a:latin typeface="Roboto Light" charset="0"/>
                <a:ea typeface="Roboto Light" charset="0"/>
                <a:cs typeface="Roboto Light" charset="0"/>
              </a:rPr>
              <a:t>Fleeing persecution</a:t>
            </a:r>
          </a:p>
        </p:txBody>
      </p:sp>
      <p:sp>
        <p:nvSpPr>
          <p:cNvPr id="17" name="TextBox 16"/>
          <p:cNvSpPr txBox="1"/>
          <p:nvPr/>
        </p:nvSpPr>
        <p:spPr>
          <a:xfrm>
            <a:off x="1442613" y="4759384"/>
            <a:ext cx="2135732" cy="369332"/>
          </a:xfrm>
          <a:prstGeom prst="rect">
            <a:avLst/>
          </a:prstGeom>
          <a:noFill/>
        </p:spPr>
        <p:txBody>
          <a:bodyPr wrap="square" rtlCol="0">
            <a:spAutoFit/>
          </a:bodyPr>
          <a:lstStyle/>
          <a:p>
            <a:pPr algn="ctr"/>
            <a:r>
              <a:rPr lang="en-GB" dirty="0">
                <a:latin typeface="Roboto Light" charset="0"/>
                <a:ea typeface="Roboto Light" charset="0"/>
                <a:cs typeface="Roboto Light" charset="0"/>
              </a:rPr>
              <a:t>Fleeing violence</a:t>
            </a:r>
          </a:p>
        </p:txBody>
      </p:sp>
      <p:sp>
        <p:nvSpPr>
          <p:cNvPr id="19" name="TextBox 18"/>
          <p:cNvSpPr txBox="1"/>
          <p:nvPr/>
        </p:nvSpPr>
        <p:spPr>
          <a:xfrm>
            <a:off x="4736955" y="2103245"/>
            <a:ext cx="2135732" cy="923330"/>
          </a:xfrm>
          <a:prstGeom prst="rect">
            <a:avLst/>
          </a:prstGeom>
          <a:noFill/>
        </p:spPr>
        <p:txBody>
          <a:bodyPr wrap="square" rtlCol="0">
            <a:spAutoFit/>
          </a:bodyPr>
          <a:lstStyle/>
          <a:p>
            <a:pPr algn="ctr"/>
            <a:r>
              <a:rPr lang="en-GB" dirty="0">
                <a:latin typeface="Roboto Light" charset="0"/>
                <a:ea typeface="Roboto Light" charset="0"/>
                <a:cs typeface="Roboto Light" charset="0"/>
              </a:rPr>
              <a:t>To lead a better life for themselves and their family</a:t>
            </a:r>
          </a:p>
        </p:txBody>
      </p:sp>
      <p:sp>
        <p:nvSpPr>
          <p:cNvPr id="20" name="TextBox 19"/>
          <p:cNvSpPr txBox="1"/>
          <p:nvPr/>
        </p:nvSpPr>
        <p:spPr>
          <a:xfrm>
            <a:off x="6820468" y="5197886"/>
            <a:ext cx="2135732" cy="646331"/>
          </a:xfrm>
          <a:prstGeom prst="rect">
            <a:avLst/>
          </a:prstGeom>
          <a:noFill/>
        </p:spPr>
        <p:txBody>
          <a:bodyPr wrap="square" rtlCol="0">
            <a:spAutoFit/>
          </a:bodyPr>
          <a:lstStyle/>
          <a:p>
            <a:pPr algn="ctr"/>
            <a:r>
              <a:rPr lang="en-GB" dirty="0">
                <a:latin typeface="Roboto Light" charset="0"/>
                <a:ea typeface="Roboto Light" charset="0"/>
                <a:cs typeface="Roboto Light" charset="0"/>
              </a:rPr>
              <a:t>Fleeing oppression of dictators</a:t>
            </a:r>
          </a:p>
        </p:txBody>
      </p:sp>
      <p:sp>
        <p:nvSpPr>
          <p:cNvPr id="5" name="TextBox 4"/>
          <p:cNvSpPr txBox="1"/>
          <p:nvPr/>
        </p:nvSpPr>
        <p:spPr>
          <a:xfrm>
            <a:off x="7982511" y="2605483"/>
            <a:ext cx="1972492" cy="923330"/>
          </a:xfrm>
          <a:prstGeom prst="rect">
            <a:avLst/>
          </a:prstGeom>
          <a:noFill/>
        </p:spPr>
        <p:txBody>
          <a:bodyPr wrap="square" rtlCol="0">
            <a:spAutoFit/>
          </a:bodyPr>
          <a:lstStyle/>
          <a:p>
            <a:pPr algn="ctr"/>
            <a:r>
              <a:rPr lang="en-GB" dirty="0">
                <a:latin typeface="Roboto Light" charset="0"/>
                <a:ea typeface="Roboto Light" charset="0"/>
                <a:cs typeface="Roboto Light" charset="0"/>
              </a:rPr>
              <a:t>To find better work or education</a:t>
            </a:r>
          </a:p>
        </p:txBody>
      </p:sp>
      <p:cxnSp>
        <p:nvCxnSpPr>
          <p:cNvPr id="13" name="Straight Arrow Connector 12"/>
          <p:cNvCxnSpPr/>
          <p:nvPr/>
        </p:nvCxnSpPr>
        <p:spPr>
          <a:xfrm flipH="1">
            <a:off x="5347504" y="5006432"/>
            <a:ext cx="289945" cy="942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64504" y="5941649"/>
            <a:ext cx="2655963" cy="646331"/>
          </a:xfrm>
          <a:prstGeom prst="rect">
            <a:avLst/>
          </a:prstGeom>
          <a:noFill/>
        </p:spPr>
        <p:txBody>
          <a:bodyPr wrap="square" rtlCol="0">
            <a:spAutoFit/>
          </a:bodyPr>
          <a:lstStyle/>
          <a:p>
            <a:pPr algn="ctr"/>
            <a:r>
              <a:rPr lang="en-GB" dirty="0">
                <a:latin typeface="Roboto Light" charset="0"/>
                <a:ea typeface="Roboto Light" charset="0"/>
                <a:cs typeface="Roboto Light" charset="0"/>
              </a:rPr>
              <a:t>Marriage or to join family</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21" name="Title 1"/>
          <p:cNvSpPr txBox="1">
            <a:spLocks/>
          </p:cNvSpPr>
          <p:nvPr/>
        </p:nvSpPr>
        <p:spPr>
          <a:xfrm>
            <a:off x="1524000" y="737881"/>
            <a:ext cx="9144000" cy="1300760"/>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4000" dirty="0">
                <a:latin typeface="Roboto" charset="0"/>
                <a:ea typeface="Roboto" charset="0"/>
                <a:cs typeface="Roboto" charset="0"/>
              </a:rPr>
              <a:t>What are some of the reasons that people migrate or become refugees?</a:t>
            </a:r>
          </a:p>
        </p:txBody>
      </p:sp>
    </p:spTree>
    <p:extLst>
      <p:ext uri="{BB962C8B-B14F-4D97-AF65-F5344CB8AC3E}">
        <p14:creationId xmlns:p14="http://schemas.microsoft.com/office/powerpoint/2010/main" val="25398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additive="base">
                                        <p:cTn id="1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68779"/>
            <a:ext cx="10515600" cy="4008913"/>
          </a:xfrm>
        </p:spPr>
        <p:txBody>
          <a:bodyPr>
            <a:normAutofit/>
          </a:bodyPr>
          <a:lstStyle/>
          <a:p>
            <a:r>
              <a:rPr lang="en-GB" sz="2200" dirty="0">
                <a:latin typeface="Roboto Light" charset="0"/>
                <a:ea typeface="Roboto Light" charset="0"/>
                <a:cs typeface="Roboto Light" charset="0"/>
              </a:rPr>
              <a:t>The majority of the black Muslim </a:t>
            </a:r>
            <a:r>
              <a:rPr lang="en-GB" sz="2200" b="1" dirty="0">
                <a:latin typeface="Roboto Light" charset="0"/>
                <a:ea typeface="Roboto Light" charset="0"/>
                <a:cs typeface="Roboto Light" charset="0"/>
              </a:rPr>
              <a:t>refugees</a:t>
            </a:r>
            <a:r>
              <a:rPr lang="en-GB" sz="2200" dirty="0">
                <a:latin typeface="Roboto Light" charset="0"/>
                <a:ea typeface="Roboto Light" charset="0"/>
                <a:cs typeface="Roboto Light" charset="0"/>
              </a:rPr>
              <a:t> in the UK come from Africa.</a:t>
            </a:r>
          </a:p>
          <a:p>
            <a:r>
              <a:rPr lang="en-GB" sz="2200" dirty="0">
                <a:latin typeface="Roboto Light" charset="0"/>
                <a:ea typeface="Roboto Light" charset="0"/>
                <a:cs typeface="Roboto Light" charset="0"/>
              </a:rPr>
              <a:t>The main countries that they come from are Sudan, Somalia, Nigeria and Eritrea.</a:t>
            </a:r>
          </a:p>
          <a:p>
            <a:r>
              <a:rPr lang="en-GB" sz="2200" dirty="0">
                <a:latin typeface="Roboto Light" charset="0"/>
                <a:ea typeface="Roboto Light" charset="0"/>
                <a:cs typeface="Roboto Light" charset="0"/>
              </a:rPr>
              <a:t>The main reason they left their countries is because of war.</a:t>
            </a:r>
          </a:p>
          <a:p>
            <a:r>
              <a:rPr lang="en-GB" sz="2200" dirty="0">
                <a:latin typeface="Roboto Light" charset="0"/>
                <a:ea typeface="Roboto Light" charset="0"/>
                <a:cs typeface="Roboto Light" charset="0"/>
              </a:rPr>
              <a:t>In the last 20 years the world has become less stable which leads to more people fleeing their countries.</a:t>
            </a:r>
          </a:p>
          <a:p>
            <a:r>
              <a:rPr lang="en-GB" sz="2200" dirty="0">
                <a:latin typeface="Roboto Light" charset="0"/>
                <a:ea typeface="Roboto Light" charset="0"/>
                <a:cs typeface="Roboto Light" charset="0"/>
              </a:rPr>
              <a:t>The reason people flee their countries is to find peace and security and to live a better life. </a:t>
            </a:r>
          </a:p>
          <a:p>
            <a:r>
              <a:rPr lang="en-GB" sz="2200" dirty="0">
                <a:latin typeface="Roboto Light" charset="0"/>
                <a:ea typeface="Roboto Light" charset="0"/>
                <a:cs typeface="Roboto Light" charset="0"/>
              </a:rPr>
              <a:t>Some </a:t>
            </a:r>
            <a:r>
              <a:rPr lang="en-GB" sz="2200" b="1" dirty="0">
                <a:latin typeface="Roboto Light" charset="0"/>
                <a:ea typeface="Roboto Light" charset="0"/>
                <a:cs typeface="Roboto Light" charset="0"/>
              </a:rPr>
              <a:t>migrants</a:t>
            </a:r>
            <a:r>
              <a:rPr lang="en-GB" sz="2200" dirty="0">
                <a:latin typeface="Roboto Light" charset="0"/>
                <a:ea typeface="Roboto Light" charset="0"/>
                <a:cs typeface="Roboto Light" charset="0"/>
              </a:rPr>
              <a:t> leave their country to find work, better education or to join other members of their family. </a:t>
            </a:r>
          </a:p>
        </p:txBody>
      </p:sp>
      <p:sp>
        <p:nvSpPr>
          <p:cNvPr id="6" name="Title 1"/>
          <p:cNvSpPr txBox="1">
            <a:spLocks/>
          </p:cNvSpPr>
          <p:nvPr/>
        </p:nvSpPr>
        <p:spPr>
          <a:xfrm>
            <a:off x="1524000" y="1076861"/>
            <a:ext cx="9144000" cy="917839"/>
          </a:xfrm>
          <a:prstGeom prst="rect">
            <a:avLst/>
          </a:prstGeom>
          <a:noFill/>
          <a:ln>
            <a:no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Black Muslim Migrants &amp; Refugees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423872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55224"/>
            <a:ext cx="10515600" cy="2382204"/>
          </a:xfrm>
          <a:ln>
            <a:noFill/>
          </a:ln>
        </p:spPr>
        <p:txBody>
          <a:bodyPr>
            <a:normAutofit fontScale="92500"/>
          </a:bodyPr>
          <a:lstStyle/>
          <a:p>
            <a:r>
              <a:rPr lang="en-GB" dirty="0">
                <a:latin typeface="Roboto Light" charset="0"/>
                <a:ea typeface="Roboto Light" charset="0"/>
                <a:cs typeface="Roboto Light" charset="0"/>
              </a:rPr>
              <a:t>A refugee is someone who has been forced to run from their country because of war, violence or persecution.</a:t>
            </a:r>
          </a:p>
          <a:p>
            <a:r>
              <a:rPr lang="en-GB" dirty="0">
                <a:latin typeface="Roboto Light" charset="0"/>
                <a:ea typeface="Roboto Light" charset="0"/>
                <a:cs typeface="Roboto Light" charset="0"/>
              </a:rPr>
              <a:t>Refugees are scared of their own country because of their race, religion, nationality or political opinion.</a:t>
            </a:r>
          </a:p>
          <a:p>
            <a:r>
              <a:rPr lang="en-GB" dirty="0">
                <a:latin typeface="Roboto Light" charset="0"/>
                <a:ea typeface="Roboto Light" charset="0"/>
                <a:cs typeface="Roboto Light" charset="0"/>
              </a:rPr>
              <a:t>They seek ‘refuge’ in another country where there is no violence/war.</a:t>
            </a:r>
          </a:p>
        </p:txBody>
      </p:sp>
      <p:sp>
        <p:nvSpPr>
          <p:cNvPr id="4" name="Title 3"/>
          <p:cNvSpPr>
            <a:spLocks noGrp="1"/>
          </p:cNvSpPr>
          <p:nvPr>
            <p:ph type="title"/>
          </p:nvPr>
        </p:nvSpPr>
        <p:spPr>
          <a:xfrm>
            <a:off x="838200" y="1045028"/>
            <a:ext cx="10515600" cy="471107"/>
          </a:xfrm>
          <a:noFill/>
          <a:ln>
            <a:noFill/>
          </a:ln>
        </p:spPr>
        <p:txBody>
          <a:bodyPr>
            <a:noAutofit/>
          </a:bodyPr>
          <a:lstStyle/>
          <a:p>
            <a:pPr algn="ctr"/>
            <a:r>
              <a:rPr lang="en-GB" sz="4200" dirty="0">
                <a:latin typeface="Roboto" charset="0"/>
                <a:ea typeface="Roboto" charset="0"/>
                <a:cs typeface="Roboto" charset="0"/>
              </a:rPr>
              <a:t>What is a refugee?</a:t>
            </a:r>
          </a:p>
        </p:txBody>
      </p:sp>
      <p:pic>
        <p:nvPicPr>
          <p:cNvPr id="1026" name="Picture 2" descr="Image result for refug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5894" y="4037428"/>
            <a:ext cx="3547906" cy="23652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50716" y="4176516"/>
            <a:ext cx="2784676" cy="523220"/>
          </a:xfrm>
          <a:prstGeom prst="rect">
            <a:avLst/>
          </a:prstGeom>
          <a:solidFill>
            <a:srgbClr val="92D050"/>
          </a:solidFill>
          <a:ln>
            <a:noFill/>
          </a:ln>
        </p:spPr>
        <p:txBody>
          <a:bodyPr wrap="square" rtlCol="0">
            <a:spAutoFit/>
          </a:bodyPr>
          <a:lstStyle/>
          <a:p>
            <a:pPr algn="ctr"/>
            <a:r>
              <a:rPr lang="en-GB" sz="2800" dirty="0">
                <a:solidFill>
                  <a:schemeClr val="bg1"/>
                </a:solidFill>
              </a:rPr>
              <a:t>Copy this down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156870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essgazette.co.uk/sites/default/files/images/refuge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2633" y="1749995"/>
            <a:ext cx="8920089" cy="39353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842" y="5810374"/>
            <a:ext cx="11052831" cy="646331"/>
          </a:xfrm>
          <a:prstGeom prst="rect">
            <a:avLst/>
          </a:prstGeom>
          <a:solidFill>
            <a:srgbClr val="92D050"/>
          </a:solidFill>
        </p:spPr>
        <p:txBody>
          <a:bodyPr wrap="square" rtlCol="0">
            <a:spAutoFit/>
          </a:bodyPr>
          <a:lstStyle/>
          <a:p>
            <a:pPr algn="ctr"/>
            <a:r>
              <a:rPr lang="en-GB" sz="3600" b="1" dirty="0">
                <a:solidFill>
                  <a:schemeClr val="bg1"/>
                </a:solidFill>
              </a:rPr>
              <a:t>Think, pair, share with the person next to you.</a:t>
            </a:r>
            <a:endParaRPr lang="en-US" sz="3600" b="1" dirty="0">
              <a:solidFill>
                <a:schemeClr val="bg1"/>
              </a:solidFill>
            </a:endParaRPr>
          </a:p>
        </p:txBody>
      </p:sp>
      <p:sp>
        <p:nvSpPr>
          <p:cNvPr id="5" name="TextBox 4"/>
          <p:cNvSpPr txBox="1"/>
          <p:nvPr/>
        </p:nvSpPr>
        <p:spPr>
          <a:xfrm>
            <a:off x="407966" y="1831901"/>
            <a:ext cx="2086377" cy="3785652"/>
          </a:xfrm>
          <a:prstGeom prst="rect">
            <a:avLst/>
          </a:prstGeom>
          <a:noFill/>
          <a:ln>
            <a:noFill/>
          </a:ln>
        </p:spPr>
        <p:txBody>
          <a:bodyPr wrap="square" rtlCol="0">
            <a:spAutoFit/>
          </a:bodyPr>
          <a:lstStyle/>
          <a:p>
            <a:r>
              <a:rPr lang="en-GB" sz="2400" b="1" dirty="0">
                <a:solidFill>
                  <a:srgbClr val="92D050"/>
                </a:solidFill>
              </a:rPr>
              <a:t>Look at these newspaper headlines.</a:t>
            </a:r>
          </a:p>
          <a:p>
            <a:r>
              <a:rPr lang="en-GB" sz="2400" b="1" dirty="0">
                <a:solidFill>
                  <a:srgbClr val="92D050"/>
                </a:solidFill>
              </a:rPr>
              <a:t>What does it tell us about the views of refugees?</a:t>
            </a:r>
          </a:p>
          <a:p>
            <a:r>
              <a:rPr lang="en-GB" sz="2400" b="1" dirty="0">
                <a:solidFill>
                  <a:srgbClr val="92D050"/>
                </a:solidFill>
              </a:rPr>
              <a:t>Be ready to share your ideas</a:t>
            </a:r>
            <a:endParaRPr lang="en-US" sz="2400" b="1" dirty="0">
              <a:solidFill>
                <a:srgbClr val="92D050"/>
              </a:solidFill>
            </a:endParaRPr>
          </a:p>
        </p:txBody>
      </p:sp>
      <p:sp>
        <p:nvSpPr>
          <p:cNvPr id="3" name="Title 2"/>
          <p:cNvSpPr>
            <a:spLocks noGrp="1"/>
          </p:cNvSpPr>
          <p:nvPr>
            <p:ph type="title"/>
          </p:nvPr>
        </p:nvSpPr>
        <p:spPr>
          <a:xfrm>
            <a:off x="781929" y="861174"/>
            <a:ext cx="10515600" cy="522516"/>
          </a:xfrm>
          <a:noFill/>
          <a:ln>
            <a:noFill/>
          </a:ln>
        </p:spPr>
        <p:txBody>
          <a:bodyPr>
            <a:normAutofit fontScale="90000"/>
          </a:bodyPr>
          <a:lstStyle/>
          <a:p>
            <a:pPr algn="ctr"/>
            <a:r>
              <a:rPr lang="en-GB" dirty="0">
                <a:latin typeface="Roboto" charset="0"/>
                <a:ea typeface="Roboto" charset="0"/>
                <a:cs typeface="Roboto" charset="0"/>
              </a:rPr>
              <a:t>How are refugees seen today?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83723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5269"/>
            <a:ext cx="10515600" cy="1719434"/>
          </a:xfrm>
        </p:spPr>
        <p:txBody>
          <a:bodyPr>
            <a:normAutofit/>
          </a:bodyPr>
          <a:lstStyle/>
          <a:p>
            <a:pPr marL="0" indent="0">
              <a:buNone/>
            </a:pPr>
            <a:r>
              <a:rPr lang="en-GB" sz="2000" dirty="0">
                <a:latin typeface="Roboto Light" charset="0"/>
                <a:ea typeface="Roboto Light" charset="0"/>
                <a:cs typeface="Roboto Light" charset="0"/>
              </a:rPr>
              <a:t>Refugees have to leave their country in pursuit of a better life but they leave behind their homes, friends &amp; family.</a:t>
            </a:r>
          </a:p>
          <a:p>
            <a:pPr marL="0" indent="0">
              <a:buNone/>
            </a:pPr>
            <a:r>
              <a:rPr lang="en-GB" sz="2000" dirty="0">
                <a:latin typeface="Roboto Light" charset="0"/>
                <a:ea typeface="Roboto Light" charset="0"/>
                <a:cs typeface="Roboto Light" charset="0"/>
              </a:rPr>
              <a:t>Imagine you are being forced to flee the UK; school, friends, family, possessions. </a:t>
            </a:r>
          </a:p>
          <a:p>
            <a:pPr marL="0" indent="0">
              <a:buNone/>
            </a:pPr>
            <a:r>
              <a:rPr lang="en-GB" sz="2000" b="1" dirty="0">
                <a:solidFill>
                  <a:srgbClr val="92D050"/>
                </a:solidFill>
                <a:latin typeface="Roboto Light" charset="0"/>
                <a:ea typeface="Roboto Light" charset="0"/>
                <a:cs typeface="Roboto Light" charset="0"/>
              </a:rPr>
              <a:t>Answer the following questions about how you would feel:</a:t>
            </a:r>
          </a:p>
        </p:txBody>
      </p:sp>
      <p:sp>
        <p:nvSpPr>
          <p:cNvPr id="4" name="Title 3"/>
          <p:cNvSpPr>
            <a:spLocks noGrp="1"/>
          </p:cNvSpPr>
          <p:nvPr>
            <p:ph type="title"/>
          </p:nvPr>
        </p:nvSpPr>
        <p:spPr>
          <a:xfrm>
            <a:off x="838200" y="711477"/>
            <a:ext cx="10515600" cy="493374"/>
          </a:xfrm>
          <a:noFill/>
          <a:ln>
            <a:noFill/>
          </a:ln>
        </p:spPr>
        <p:txBody>
          <a:bodyPr>
            <a:noAutofit/>
          </a:bodyPr>
          <a:lstStyle/>
          <a:p>
            <a:pPr algn="ctr"/>
            <a:r>
              <a:rPr lang="en-GB" sz="4200" dirty="0">
                <a:latin typeface="Roboto" charset="0"/>
                <a:ea typeface="Roboto" charset="0"/>
                <a:cs typeface="Roboto" charset="0"/>
              </a:rPr>
              <a:t> Being a Refugee</a:t>
            </a:r>
          </a:p>
        </p:txBody>
      </p:sp>
      <p:sp>
        <p:nvSpPr>
          <p:cNvPr id="5" name="TextBox 4"/>
          <p:cNvSpPr txBox="1"/>
          <p:nvPr/>
        </p:nvSpPr>
        <p:spPr>
          <a:xfrm>
            <a:off x="1277815" y="2887408"/>
            <a:ext cx="9636370" cy="1938992"/>
          </a:xfrm>
          <a:prstGeom prst="rect">
            <a:avLst/>
          </a:prstGeom>
          <a:noFill/>
        </p:spPr>
        <p:txBody>
          <a:bodyPr wrap="square" rtlCol="0">
            <a:spAutoFit/>
          </a:bodyPr>
          <a:lstStyle/>
          <a:p>
            <a:pPr marL="514350" indent="-514350">
              <a:buFont typeface="+mj-lt"/>
              <a:buAutoNum type="arabicPeriod"/>
            </a:pPr>
            <a:r>
              <a:rPr lang="en-GB" sz="2000" dirty="0">
                <a:latin typeface="Roboto Light" charset="0"/>
                <a:ea typeface="Roboto Light" charset="0"/>
                <a:cs typeface="Roboto Light" charset="0"/>
              </a:rPr>
              <a:t>How would you feel if you had to leave your home because of fear of death? </a:t>
            </a:r>
          </a:p>
          <a:p>
            <a:pPr marL="514350" indent="-514350">
              <a:buFont typeface="+mj-lt"/>
              <a:buAutoNum type="arabicPeriod"/>
            </a:pPr>
            <a:r>
              <a:rPr lang="en-GB" sz="2000" dirty="0">
                <a:latin typeface="Roboto Light" charset="0"/>
                <a:ea typeface="Roboto Light" charset="0"/>
                <a:cs typeface="Roboto Light" charset="0"/>
              </a:rPr>
              <a:t>How would you feel about leaving all of your possessions behind?</a:t>
            </a:r>
          </a:p>
          <a:p>
            <a:pPr marL="514350" indent="-514350">
              <a:buFont typeface="+mj-lt"/>
              <a:buAutoNum type="arabicPeriod"/>
            </a:pPr>
            <a:r>
              <a:rPr lang="en-GB" sz="2000" dirty="0">
                <a:latin typeface="Roboto Light" charset="0"/>
                <a:ea typeface="Roboto Light" charset="0"/>
                <a:cs typeface="Roboto Light" charset="0"/>
              </a:rPr>
              <a:t>How easy would it be to fit into a new country where you do not speak the language? </a:t>
            </a:r>
          </a:p>
          <a:p>
            <a:pPr marL="514350" indent="-514350">
              <a:buFont typeface="+mj-lt"/>
              <a:buAutoNum type="arabicPeriod"/>
            </a:pPr>
            <a:r>
              <a:rPr lang="en-GB" sz="2000" dirty="0">
                <a:latin typeface="Roboto Light" charset="0"/>
                <a:ea typeface="Roboto Light" charset="0"/>
                <a:cs typeface="Roboto Light" charset="0"/>
              </a:rPr>
              <a:t>If you had to leave your home in 30 minutes never to return which three items would you take? Explain why?</a:t>
            </a:r>
            <a:endParaRPr lang="en-US" sz="2000" dirty="0">
              <a:latin typeface="Roboto Light" charset="0"/>
              <a:ea typeface="Roboto Light" charset="0"/>
              <a:cs typeface="Roboto Light" charset="0"/>
            </a:endParaRPr>
          </a:p>
        </p:txBody>
      </p:sp>
      <p:sp>
        <p:nvSpPr>
          <p:cNvPr id="7" name="TextBox 6"/>
          <p:cNvSpPr txBox="1"/>
          <p:nvPr/>
        </p:nvSpPr>
        <p:spPr>
          <a:xfrm>
            <a:off x="1277815" y="4877082"/>
            <a:ext cx="9636370" cy="1323439"/>
          </a:xfrm>
          <a:prstGeom prst="rect">
            <a:avLst/>
          </a:prstGeom>
          <a:noFill/>
        </p:spPr>
        <p:txBody>
          <a:bodyPr wrap="square" rtlCol="0">
            <a:spAutoFit/>
          </a:bodyPr>
          <a:lstStyle/>
          <a:p>
            <a:r>
              <a:rPr lang="en-GB" sz="2000" dirty="0">
                <a:latin typeface="Roboto Light" charset="0"/>
                <a:ea typeface="Roboto Light" charset="0"/>
                <a:cs typeface="Roboto Light" charset="0"/>
              </a:rPr>
              <a:t>S&amp;C:</a:t>
            </a:r>
          </a:p>
          <a:p>
            <a:pPr marL="342900" indent="-342900">
              <a:buFont typeface="+mj-lt"/>
              <a:buAutoNum type="arabicPeriod"/>
            </a:pPr>
            <a:r>
              <a:rPr lang="en-GB" sz="2000" dirty="0">
                <a:latin typeface="Roboto Light" charset="0"/>
                <a:ea typeface="Roboto Light" charset="0"/>
                <a:cs typeface="Roboto Light" charset="0"/>
              </a:rPr>
              <a:t>What can be done by the international community to help refugees to make their life easier when they flee their country?</a:t>
            </a:r>
          </a:p>
          <a:p>
            <a:pPr marL="342900" indent="-342900">
              <a:buFont typeface="+mj-lt"/>
              <a:buAutoNum type="arabicPeriod"/>
            </a:pPr>
            <a:r>
              <a:rPr lang="en-GB" sz="2000" dirty="0">
                <a:latin typeface="Roboto Light" charset="0"/>
                <a:ea typeface="Roboto Light" charset="0"/>
                <a:cs typeface="Roboto Light" charset="0"/>
              </a:rPr>
              <a:t>Why do some people hold negative views of refugees?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18417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8602"/>
            <a:ext cx="6789516" cy="3928061"/>
          </a:xfrm>
        </p:spPr>
        <p:txBody>
          <a:bodyPr>
            <a:normAutofit/>
          </a:bodyPr>
          <a:lstStyle/>
          <a:p>
            <a:pPr marL="0" indent="0">
              <a:buNone/>
            </a:pPr>
            <a:r>
              <a:rPr lang="en-GB" sz="2000" dirty="0">
                <a:latin typeface="Roboto Light" charset="0"/>
                <a:ea typeface="Roboto Light" charset="0"/>
                <a:cs typeface="Roboto Light" charset="0"/>
              </a:rPr>
              <a:t>In the early days of Islam (Over 1,000 years ago):</a:t>
            </a:r>
          </a:p>
          <a:p>
            <a:r>
              <a:rPr lang="en-GB" sz="2000" dirty="0">
                <a:latin typeface="Roboto Light" charset="0"/>
                <a:ea typeface="Roboto Light" charset="0"/>
                <a:cs typeface="Roboto Light" charset="0"/>
              </a:rPr>
              <a:t>It was extremely difficult to be a Muslim.</a:t>
            </a:r>
          </a:p>
          <a:p>
            <a:r>
              <a:rPr lang="en-GB" sz="2000" dirty="0">
                <a:latin typeface="Roboto Light" charset="0"/>
                <a:ea typeface="Roboto Light" charset="0"/>
                <a:cs typeface="Roboto Light" charset="0"/>
              </a:rPr>
              <a:t>The ruling class of the time were idol-worshippers.</a:t>
            </a:r>
          </a:p>
          <a:p>
            <a:r>
              <a:rPr lang="en-GB" sz="2000" dirty="0">
                <a:latin typeface="Roboto Light" charset="0"/>
                <a:ea typeface="Roboto Light" charset="0"/>
                <a:cs typeface="Roboto Light" charset="0"/>
              </a:rPr>
              <a:t>They believed in their idols whole heartedly and were ready to defend them to the death.</a:t>
            </a:r>
          </a:p>
          <a:p>
            <a:r>
              <a:rPr lang="en-GB" sz="2000" dirty="0">
                <a:latin typeface="Roboto Light" charset="0"/>
                <a:ea typeface="Roboto Light" charset="0"/>
                <a:cs typeface="Roboto Light" charset="0"/>
              </a:rPr>
              <a:t>Arab rulers of the time persecuted anyone who converted to Islam.</a:t>
            </a:r>
          </a:p>
          <a:p>
            <a:r>
              <a:rPr lang="en-GB" sz="2000" dirty="0">
                <a:latin typeface="Roboto Light" charset="0"/>
                <a:ea typeface="Roboto Light" charset="0"/>
                <a:cs typeface="Roboto Light" charset="0"/>
              </a:rPr>
              <a:t>Some of the early Muslims were killed because of their belief.</a:t>
            </a:r>
          </a:p>
          <a:p>
            <a:r>
              <a:rPr lang="en-GB" sz="2000" dirty="0">
                <a:latin typeface="Roboto Light" charset="0"/>
                <a:ea typeface="Roboto Light" charset="0"/>
                <a:cs typeface="Roboto Light" charset="0"/>
              </a:rPr>
              <a:t>The Arab tribes of the time came together to try and kill The Prophet Muhammed.</a:t>
            </a:r>
            <a:endParaRPr lang="en-US" sz="2000" dirty="0">
              <a:latin typeface="Roboto Light" charset="0"/>
              <a:ea typeface="Roboto Light" charset="0"/>
              <a:cs typeface="Roboto Light" charset="0"/>
            </a:endParaRPr>
          </a:p>
        </p:txBody>
      </p:sp>
      <p:sp>
        <p:nvSpPr>
          <p:cNvPr id="4" name="Title 3"/>
          <p:cNvSpPr>
            <a:spLocks noGrp="1"/>
          </p:cNvSpPr>
          <p:nvPr>
            <p:ph type="title"/>
          </p:nvPr>
        </p:nvSpPr>
        <p:spPr>
          <a:xfrm>
            <a:off x="838200" y="1153551"/>
            <a:ext cx="10862036" cy="628866"/>
          </a:xfrm>
          <a:noFill/>
          <a:ln>
            <a:noFill/>
          </a:ln>
        </p:spPr>
        <p:txBody>
          <a:bodyPr>
            <a:noAutofit/>
          </a:bodyPr>
          <a:lstStyle/>
          <a:p>
            <a:pPr algn="ctr"/>
            <a:r>
              <a:rPr lang="en-GB" sz="4000" dirty="0">
                <a:latin typeface="Roboto" charset="0"/>
                <a:ea typeface="Roboto" charset="0"/>
                <a:cs typeface="Roboto" charset="0"/>
              </a:rPr>
              <a:t>What is the historical link of refugees to Islam?</a:t>
            </a:r>
          </a:p>
        </p:txBody>
      </p:sp>
      <p:pic>
        <p:nvPicPr>
          <p:cNvPr id="2050" name="Picture 2" descr="Image result for early days of isl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5973" y="2106065"/>
            <a:ext cx="3527827" cy="2645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22304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696" y="1560210"/>
            <a:ext cx="10620103" cy="3440716"/>
          </a:xfrm>
          <a:ln>
            <a:noFill/>
          </a:ln>
        </p:spPr>
        <p:txBody>
          <a:bodyPr>
            <a:normAutofit/>
          </a:bodyPr>
          <a:lstStyle/>
          <a:p>
            <a:r>
              <a:rPr lang="en-GB" sz="2000" dirty="0">
                <a:latin typeface="Roboto Light" charset="0"/>
                <a:ea typeface="Roboto Light" charset="0"/>
                <a:cs typeface="Roboto Light" charset="0"/>
              </a:rPr>
              <a:t>The Prophet Mohammed was informed of the assassination plan to end his life and was advised to leave Mecca and head to Medina.</a:t>
            </a:r>
          </a:p>
          <a:p>
            <a:r>
              <a:rPr lang="en-GB" sz="2000" dirty="0">
                <a:latin typeface="Roboto Light" charset="0"/>
                <a:ea typeface="Roboto Light" charset="0"/>
                <a:cs typeface="Roboto Light" charset="0"/>
              </a:rPr>
              <a:t>In Medina, Mohammed already had many followers who were ready to protect and follow him.</a:t>
            </a:r>
          </a:p>
          <a:p>
            <a:r>
              <a:rPr lang="en-GB" sz="2000" dirty="0">
                <a:latin typeface="Roboto Light" charset="0"/>
                <a:ea typeface="Roboto Light" charset="0"/>
                <a:cs typeface="Roboto Light" charset="0"/>
              </a:rPr>
              <a:t>The journey he made is known as the </a:t>
            </a:r>
            <a:r>
              <a:rPr lang="en-GB" sz="2000" b="1" dirty="0" err="1">
                <a:latin typeface="Roboto Light" charset="0"/>
                <a:ea typeface="Roboto Light" charset="0"/>
                <a:cs typeface="Roboto Light" charset="0"/>
              </a:rPr>
              <a:t>Hijrah</a:t>
            </a:r>
            <a:r>
              <a:rPr lang="en-GB" sz="2000" dirty="0">
                <a:latin typeface="Roboto Light" charset="0"/>
                <a:ea typeface="Roboto Light" charset="0"/>
                <a:cs typeface="Roboto Light" charset="0"/>
              </a:rPr>
              <a:t> (migration)</a:t>
            </a:r>
          </a:p>
          <a:p>
            <a:r>
              <a:rPr lang="en-GB" sz="2000" dirty="0">
                <a:latin typeface="Roboto Light" charset="0"/>
                <a:ea typeface="Roboto Light" charset="0"/>
                <a:cs typeface="Roboto Light" charset="0"/>
              </a:rPr>
              <a:t>The Muslims had left all of their land and property behind.</a:t>
            </a:r>
          </a:p>
          <a:p>
            <a:r>
              <a:rPr lang="en-GB" sz="2000" dirty="0">
                <a:latin typeface="Roboto Light" charset="0"/>
                <a:ea typeface="Roboto Light" charset="0"/>
                <a:cs typeface="Roboto Light" charset="0"/>
              </a:rPr>
              <a:t>They came to Medina the new city with just the clothes on their back.</a:t>
            </a:r>
            <a:endParaRPr lang="en-US" sz="2000" dirty="0">
              <a:latin typeface="Roboto Light" charset="0"/>
              <a:ea typeface="Roboto Light" charset="0"/>
              <a:cs typeface="Roboto Light" charset="0"/>
            </a:endParaRPr>
          </a:p>
        </p:txBody>
      </p:sp>
      <p:sp>
        <p:nvSpPr>
          <p:cNvPr id="4" name="Title 3"/>
          <p:cNvSpPr>
            <a:spLocks noGrp="1"/>
          </p:cNvSpPr>
          <p:nvPr>
            <p:ph type="title"/>
          </p:nvPr>
        </p:nvSpPr>
        <p:spPr>
          <a:xfrm>
            <a:off x="733695" y="757565"/>
            <a:ext cx="10620103" cy="517490"/>
          </a:xfrm>
          <a:noFill/>
          <a:ln>
            <a:noFill/>
          </a:ln>
        </p:spPr>
        <p:txBody>
          <a:bodyPr>
            <a:noAutofit/>
          </a:bodyPr>
          <a:lstStyle/>
          <a:p>
            <a:pPr algn="ctr"/>
            <a:r>
              <a:rPr lang="en-GB" sz="4200" dirty="0">
                <a:latin typeface="Roboto" charset="0"/>
                <a:ea typeface="Roboto" charset="0"/>
                <a:cs typeface="Roboto" charset="0"/>
              </a:rPr>
              <a:t>The First Muslim Community</a:t>
            </a:r>
          </a:p>
        </p:txBody>
      </p:sp>
      <p:sp>
        <p:nvSpPr>
          <p:cNvPr id="5" name="Explosion 2 4"/>
          <p:cNvSpPr/>
          <p:nvPr/>
        </p:nvSpPr>
        <p:spPr>
          <a:xfrm>
            <a:off x="2628115" y="4256508"/>
            <a:ext cx="7354387" cy="231212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oboto" charset="0"/>
                <a:ea typeface="Roboto" charset="0"/>
                <a:cs typeface="Roboto" charset="0"/>
              </a:rPr>
              <a:t>What are the similarities and differences between refugees now and then?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34572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1113</Words>
  <Application>Microsoft Macintosh PowerPoint</Application>
  <PresentationFormat>Widescreen</PresentationFormat>
  <Paragraphs>107</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Roboto</vt:lpstr>
      <vt:lpstr>Roboto Light</vt:lpstr>
      <vt:lpstr>Office Theme</vt:lpstr>
      <vt:lpstr>PowerPoint Presentation</vt:lpstr>
      <vt:lpstr>PowerPoint Presentation</vt:lpstr>
      <vt:lpstr>PowerPoint Presentation</vt:lpstr>
      <vt:lpstr>PowerPoint Presentation</vt:lpstr>
      <vt:lpstr>What is a refugee?</vt:lpstr>
      <vt:lpstr>How are refugees seen today?</vt:lpstr>
      <vt:lpstr> Being a Refugee</vt:lpstr>
      <vt:lpstr>What is the historical link of refugees to Islam?</vt:lpstr>
      <vt:lpstr>The First Muslim Community</vt:lpstr>
      <vt:lpstr>The Muslim Reception in Medina</vt:lpstr>
      <vt:lpstr>Food for thought …</vt:lpstr>
      <vt:lpstr>An Interview with Saadat Yusuf</vt:lpstr>
      <vt:lpstr>An Interview with Amir Kabashi</vt:lpstr>
      <vt:lpstr>Create a poem about being a refugee……</vt:lpstr>
      <vt:lpstr>Storyboard</vt:lpstr>
      <vt:lpstr>Plenary: Exit Pass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we studying about today?</dc:title>
  <dc:creator>Rakin Fetuga</dc:creator>
  <cp:lastModifiedBy>Sadiya Ahmed</cp:lastModifiedBy>
  <cp:revision>115</cp:revision>
  <cp:lastPrinted>2016-11-28T12:37:41Z</cp:lastPrinted>
  <dcterms:created xsi:type="dcterms:W3CDTF">2015-11-11T11:49:56Z</dcterms:created>
  <dcterms:modified xsi:type="dcterms:W3CDTF">2018-11-15T19:17:16Z</dcterms:modified>
</cp:coreProperties>
</file>