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76" r:id="rId4"/>
    <p:sldId id="282" r:id="rId5"/>
    <p:sldId id="277" r:id="rId6"/>
    <p:sldId id="278" r:id="rId7"/>
    <p:sldId id="258" r:id="rId8"/>
    <p:sldId id="259" r:id="rId9"/>
    <p:sldId id="260" r:id="rId10"/>
    <p:sldId id="261" r:id="rId11"/>
    <p:sldId id="280" r:id="rId12"/>
    <p:sldId id="264" r:id="rId13"/>
    <p:sldId id="272" r:id="rId14"/>
    <p:sldId id="274" r:id="rId15"/>
    <p:sldId id="273" r:id="rId16"/>
    <p:sldId id="270" r:id="rId17"/>
    <p:sldId id="266" r:id="rId18"/>
    <p:sldId id="267" r:id="rId19"/>
    <p:sldId id="275" r:id="rId20"/>
    <p:sldId id="279" r:id="rId21"/>
    <p:sldId id="268" r:id="rId22"/>
    <p:sldId id="271" r:id="rId23"/>
    <p:sldId id="269"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94660"/>
  </p:normalViewPr>
  <p:slideViewPr>
    <p:cSldViewPr snapToGrid="0">
      <p:cViewPr varScale="1">
        <p:scale>
          <a:sx n="108" d="100"/>
          <a:sy n="108" d="100"/>
        </p:scale>
        <p:origin x="2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EEAF82-A102-4B70-A12E-E478BCBC715E}"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0E8C7D-250A-4EEE-A2FB-923E86523FFC}" type="slidenum">
              <a:rPr lang="en-GB" smtClean="0"/>
              <a:t>‹#›</a:t>
            </a:fld>
            <a:endParaRPr lang="en-GB"/>
          </a:p>
        </p:txBody>
      </p:sp>
    </p:spTree>
    <p:extLst>
      <p:ext uri="{BB962C8B-B14F-4D97-AF65-F5344CB8AC3E}">
        <p14:creationId xmlns:p14="http://schemas.microsoft.com/office/powerpoint/2010/main" val="129224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EEAF82-A102-4B70-A12E-E478BCBC715E}"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0E8C7D-250A-4EEE-A2FB-923E86523FFC}" type="slidenum">
              <a:rPr lang="en-GB" smtClean="0"/>
              <a:t>‹#›</a:t>
            </a:fld>
            <a:endParaRPr lang="en-GB"/>
          </a:p>
        </p:txBody>
      </p:sp>
    </p:spTree>
    <p:extLst>
      <p:ext uri="{BB962C8B-B14F-4D97-AF65-F5344CB8AC3E}">
        <p14:creationId xmlns:p14="http://schemas.microsoft.com/office/powerpoint/2010/main" val="169000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EEAF82-A102-4B70-A12E-E478BCBC715E}"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0E8C7D-250A-4EEE-A2FB-923E86523FFC}" type="slidenum">
              <a:rPr lang="en-GB" smtClean="0"/>
              <a:t>‹#›</a:t>
            </a:fld>
            <a:endParaRPr lang="en-GB"/>
          </a:p>
        </p:txBody>
      </p:sp>
    </p:spTree>
    <p:extLst>
      <p:ext uri="{BB962C8B-B14F-4D97-AF65-F5344CB8AC3E}">
        <p14:creationId xmlns:p14="http://schemas.microsoft.com/office/powerpoint/2010/main" val="123437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EEAF82-A102-4B70-A12E-E478BCBC715E}"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0E8C7D-250A-4EEE-A2FB-923E86523FFC}" type="slidenum">
              <a:rPr lang="en-GB" smtClean="0"/>
              <a:t>‹#›</a:t>
            </a:fld>
            <a:endParaRPr lang="en-GB"/>
          </a:p>
        </p:txBody>
      </p:sp>
    </p:spTree>
    <p:extLst>
      <p:ext uri="{BB962C8B-B14F-4D97-AF65-F5344CB8AC3E}">
        <p14:creationId xmlns:p14="http://schemas.microsoft.com/office/powerpoint/2010/main" val="121500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EEAF82-A102-4B70-A12E-E478BCBC715E}" type="datetimeFigureOut">
              <a:rPr lang="en-GB"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0E8C7D-250A-4EEE-A2FB-923E86523FFC}" type="slidenum">
              <a:rPr lang="en-GB" smtClean="0"/>
              <a:t>‹#›</a:t>
            </a:fld>
            <a:endParaRPr lang="en-GB"/>
          </a:p>
        </p:txBody>
      </p:sp>
    </p:spTree>
    <p:extLst>
      <p:ext uri="{BB962C8B-B14F-4D97-AF65-F5344CB8AC3E}">
        <p14:creationId xmlns:p14="http://schemas.microsoft.com/office/powerpoint/2010/main" val="14885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EEAF82-A102-4B70-A12E-E478BCBC715E}" type="datetimeFigureOut">
              <a:rPr lang="en-GB" smtClean="0"/>
              <a:t>15/11/2018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0E8C7D-250A-4EEE-A2FB-923E86523FFC}" type="slidenum">
              <a:rPr lang="en-GB" smtClean="0"/>
              <a:t>‹#›</a:t>
            </a:fld>
            <a:endParaRPr lang="en-GB"/>
          </a:p>
        </p:txBody>
      </p:sp>
    </p:spTree>
    <p:extLst>
      <p:ext uri="{BB962C8B-B14F-4D97-AF65-F5344CB8AC3E}">
        <p14:creationId xmlns:p14="http://schemas.microsoft.com/office/powerpoint/2010/main" val="205943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EEAF82-A102-4B70-A12E-E478BCBC715E}" type="datetimeFigureOut">
              <a:rPr lang="en-GB" smtClean="0"/>
              <a:t>15/11/2018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0E8C7D-250A-4EEE-A2FB-923E86523FFC}" type="slidenum">
              <a:rPr lang="en-GB" smtClean="0"/>
              <a:t>‹#›</a:t>
            </a:fld>
            <a:endParaRPr lang="en-GB"/>
          </a:p>
        </p:txBody>
      </p:sp>
    </p:spTree>
    <p:extLst>
      <p:ext uri="{BB962C8B-B14F-4D97-AF65-F5344CB8AC3E}">
        <p14:creationId xmlns:p14="http://schemas.microsoft.com/office/powerpoint/2010/main" val="1994191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EEAF82-A102-4B70-A12E-E478BCBC715E}" type="datetimeFigureOut">
              <a:rPr lang="en-GB" smtClean="0"/>
              <a:t>15/11/2018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0E8C7D-250A-4EEE-A2FB-923E86523FFC}" type="slidenum">
              <a:rPr lang="en-GB" smtClean="0"/>
              <a:t>‹#›</a:t>
            </a:fld>
            <a:endParaRPr lang="en-GB"/>
          </a:p>
        </p:txBody>
      </p:sp>
    </p:spTree>
    <p:extLst>
      <p:ext uri="{BB962C8B-B14F-4D97-AF65-F5344CB8AC3E}">
        <p14:creationId xmlns:p14="http://schemas.microsoft.com/office/powerpoint/2010/main" val="59744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EAF82-A102-4B70-A12E-E478BCBC715E}" type="datetimeFigureOut">
              <a:rPr lang="en-GB" smtClean="0"/>
              <a:t>15/11/2018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0E8C7D-250A-4EEE-A2FB-923E86523FFC}" type="slidenum">
              <a:rPr lang="en-GB" smtClean="0"/>
              <a:t>‹#›</a:t>
            </a:fld>
            <a:endParaRPr lang="en-GB"/>
          </a:p>
        </p:txBody>
      </p:sp>
    </p:spTree>
    <p:extLst>
      <p:ext uri="{BB962C8B-B14F-4D97-AF65-F5344CB8AC3E}">
        <p14:creationId xmlns:p14="http://schemas.microsoft.com/office/powerpoint/2010/main" val="179920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EEAF82-A102-4B70-A12E-E478BCBC715E}" type="datetimeFigureOut">
              <a:rPr lang="en-GB" smtClean="0"/>
              <a:t>15/11/2018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0E8C7D-250A-4EEE-A2FB-923E86523FFC}" type="slidenum">
              <a:rPr lang="en-GB" smtClean="0"/>
              <a:t>‹#›</a:t>
            </a:fld>
            <a:endParaRPr lang="en-GB"/>
          </a:p>
        </p:txBody>
      </p:sp>
    </p:spTree>
    <p:extLst>
      <p:ext uri="{BB962C8B-B14F-4D97-AF65-F5344CB8AC3E}">
        <p14:creationId xmlns:p14="http://schemas.microsoft.com/office/powerpoint/2010/main" val="58137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EEAF82-A102-4B70-A12E-E478BCBC715E}" type="datetimeFigureOut">
              <a:rPr lang="en-GB" smtClean="0"/>
              <a:t>15/11/2018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0E8C7D-250A-4EEE-A2FB-923E86523FFC}" type="slidenum">
              <a:rPr lang="en-GB" smtClean="0"/>
              <a:t>‹#›</a:t>
            </a:fld>
            <a:endParaRPr lang="en-GB"/>
          </a:p>
        </p:txBody>
      </p:sp>
    </p:spTree>
    <p:extLst>
      <p:ext uri="{BB962C8B-B14F-4D97-AF65-F5344CB8AC3E}">
        <p14:creationId xmlns:p14="http://schemas.microsoft.com/office/powerpoint/2010/main" val="4597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EAF82-A102-4B70-A12E-E478BCBC715E}" type="datetimeFigureOut">
              <a:rPr lang="en-GB" smtClean="0"/>
              <a:t>15/11/2018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E8C7D-250A-4EEE-A2FB-923E86523FFC}" type="slidenum">
              <a:rPr lang="en-GB" smtClean="0"/>
              <a:t>‹#›</a:t>
            </a:fld>
            <a:endParaRPr lang="en-GB"/>
          </a:p>
        </p:txBody>
      </p:sp>
    </p:spTree>
    <p:extLst>
      <p:ext uri="{BB962C8B-B14F-4D97-AF65-F5344CB8AC3E}">
        <p14:creationId xmlns:p14="http://schemas.microsoft.com/office/powerpoint/2010/main" val="1418997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youtu.be/XCE65sMRmnM" TargetMode="Externa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222863"/>
            <a:ext cx="9144000" cy="3278777"/>
          </a:xfrm>
          <a:ln>
            <a:noFill/>
          </a:ln>
        </p:spPr>
        <p:txBody>
          <a:bodyPr>
            <a:normAutofit fontScale="85000" lnSpcReduction="20000"/>
          </a:bodyPr>
          <a:lstStyle/>
          <a:p>
            <a:pPr algn="l">
              <a:lnSpc>
                <a:spcPct val="110000"/>
              </a:lnSpc>
            </a:pPr>
            <a:r>
              <a:rPr lang="en-GB" b="1" dirty="0">
                <a:latin typeface="Roboto Light" charset="0"/>
                <a:ea typeface="Roboto Light" charset="0"/>
                <a:cs typeface="Roboto Light" charset="0"/>
              </a:rPr>
              <a:t>Learning Objectives</a:t>
            </a:r>
          </a:p>
          <a:p>
            <a:pPr marL="342900" indent="-342900" algn="l">
              <a:lnSpc>
                <a:spcPct val="110000"/>
              </a:lnSpc>
              <a:buFont typeface="Arial" charset="0"/>
              <a:buChar char="•"/>
            </a:pPr>
            <a:r>
              <a:rPr lang="en-GB" dirty="0">
                <a:latin typeface="Roboto Light" charset="0"/>
                <a:ea typeface="Roboto Light" charset="0"/>
                <a:cs typeface="Roboto Light" charset="0"/>
              </a:rPr>
              <a:t>To Identify the different places where Black Muslims originate</a:t>
            </a:r>
          </a:p>
          <a:p>
            <a:pPr marL="342900" indent="-342900" algn="l">
              <a:lnSpc>
                <a:spcPct val="110000"/>
              </a:lnSpc>
              <a:buFont typeface="Arial" charset="0"/>
              <a:buChar char="•"/>
            </a:pPr>
            <a:r>
              <a:rPr lang="en-GB" dirty="0">
                <a:latin typeface="Roboto Light" charset="0"/>
                <a:ea typeface="Roboto Light" charset="0"/>
                <a:cs typeface="Roboto Light" charset="0"/>
              </a:rPr>
              <a:t>To analyse their experience living in the UK</a:t>
            </a:r>
          </a:p>
          <a:p>
            <a:pPr marL="342900" indent="-342900" algn="l">
              <a:lnSpc>
                <a:spcPct val="110000"/>
              </a:lnSpc>
              <a:buFont typeface="Arial" charset="0"/>
              <a:buChar char="•"/>
            </a:pPr>
            <a:r>
              <a:rPr lang="en-GB" dirty="0">
                <a:latin typeface="Roboto Light" charset="0"/>
                <a:ea typeface="Roboto Light" charset="0"/>
                <a:cs typeface="Roboto Light" charset="0"/>
              </a:rPr>
              <a:t>To create a letter based on their experiences in the UK</a:t>
            </a:r>
          </a:p>
          <a:p>
            <a:pPr algn="l">
              <a:lnSpc>
                <a:spcPct val="110000"/>
              </a:lnSpc>
            </a:pPr>
            <a:r>
              <a:rPr lang="en-GB" b="1" dirty="0">
                <a:latin typeface="Roboto Light" charset="0"/>
                <a:ea typeface="Roboto Light" charset="0"/>
                <a:cs typeface="Roboto Light" charset="0"/>
              </a:rPr>
              <a:t>Keywords</a:t>
            </a:r>
          </a:p>
          <a:p>
            <a:pPr marL="342900" indent="-342900" algn="l">
              <a:lnSpc>
                <a:spcPct val="110000"/>
              </a:lnSpc>
              <a:buFont typeface="Arial" charset="0"/>
              <a:buChar char="•"/>
            </a:pPr>
            <a:r>
              <a:rPr lang="en-GB" dirty="0">
                <a:latin typeface="Roboto Light" charset="0"/>
                <a:ea typeface="Roboto Light" charset="0"/>
                <a:cs typeface="Roboto Light" charset="0"/>
              </a:rPr>
              <a:t>Diversity</a:t>
            </a:r>
          </a:p>
          <a:p>
            <a:pPr marL="342900" indent="-342900" algn="l">
              <a:lnSpc>
                <a:spcPct val="110000"/>
              </a:lnSpc>
              <a:buFont typeface="Arial" charset="0"/>
              <a:buChar char="•"/>
            </a:pPr>
            <a:r>
              <a:rPr lang="en-GB" dirty="0">
                <a:latin typeface="Roboto Light" charset="0"/>
                <a:ea typeface="Roboto Light" charset="0"/>
                <a:cs typeface="Roboto Light" charset="0"/>
              </a:rPr>
              <a:t>Convert</a:t>
            </a:r>
          </a:p>
          <a:p>
            <a:pPr marL="342900" indent="-342900" algn="l">
              <a:lnSpc>
                <a:spcPct val="110000"/>
              </a:lnSpc>
              <a:buFont typeface="Arial" charset="0"/>
              <a:buChar char="•"/>
            </a:pPr>
            <a:r>
              <a:rPr lang="en-GB" dirty="0">
                <a:latin typeface="Roboto Light" charset="0"/>
                <a:ea typeface="Roboto Light" charset="0"/>
                <a:cs typeface="Roboto Light" charset="0"/>
              </a:rPr>
              <a:t>Black Muslim.</a:t>
            </a:r>
          </a:p>
          <a:p>
            <a:pPr algn="l"/>
            <a:endParaRPr lang="en-GB" dirty="0"/>
          </a:p>
          <a:p>
            <a:pPr algn="l"/>
            <a:endParaRPr lang="en-GB" dirty="0"/>
          </a:p>
          <a:p>
            <a:pPr algn="l"/>
            <a:endParaRPr lang="en-GB" dirty="0"/>
          </a:p>
          <a:p>
            <a:pPr algn="l"/>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10" name="Title 1"/>
          <p:cNvSpPr txBox="1">
            <a:spLocks/>
          </p:cNvSpPr>
          <p:nvPr/>
        </p:nvSpPr>
        <p:spPr>
          <a:xfrm>
            <a:off x="1524000" y="1052475"/>
            <a:ext cx="9144000" cy="917839"/>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Black Muslims in Britain</a:t>
            </a:r>
          </a:p>
        </p:txBody>
      </p:sp>
    </p:spTree>
    <p:extLst>
      <p:ext uri="{BB962C8B-B14F-4D97-AF65-F5344CB8AC3E}">
        <p14:creationId xmlns:p14="http://schemas.microsoft.com/office/powerpoint/2010/main" val="281903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1577"/>
            <a:ext cx="10515600" cy="4349906"/>
          </a:xfrm>
        </p:spPr>
        <p:txBody>
          <a:bodyPr>
            <a:normAutofit/>
          </a:bodyPr>
          <a:lstStyle/>
          <a:p>
            <a:pPr>
              <a:lnSpc>
                <a:spcPct val="100000"/>
              </a:lnSpc>
            </a:pPr>
            <a:r>
              <a:rPr lang="en-GB" sz="2400" dirty="0">
                <a:latin typeface="Roboto Light" charset="0"/>
                <a:ea typeface="Roboto Light" charset="0"/>
                <a:cs typeface="Roboto Light" charset="0"/>
              </a:rPr>
              <a:t>The Old Kent Road Mosque is officially known as The Muslim Association of Nigeria (MAN). It was established in the UK in February 1961 as a branch of MAN in Nigeria by a group of Nigerian students.</a:t>
            </a:r>
          </a:p>
          <a:p>
            <a:pPr>
              <a:lnSpc>
                <a:spcPct val="100000"/>
              </a:lnSpc>
            </a:pPr>
            <a:r>
              <a:rPr lang="en-GB" sz="2400" dirty="0">
                <a:latin typeface="Roboto Light" charset="0"/>
                <a:ea typeface="Roboto Light" charset="0"/>
                <a:cs typeface="Roboto Light" charset="0"/>
              </a:rPr>
              <a:t>The focus of the founding fathers was to encourage brotherly relations and Islamic social interaction among Muslim students of Nigeria most of whom were of the Yoruba people from South-Western and North-Central Nigeria. They were concerned to identify themselves as Muslims, while at the same time pursuing western education.</a:t>
            </a:r>
          </a:p>
        </p:txBody>
      </p:sp>
      <p:sp>
        <p:nvSpPr>
          <p:cNvPr id="6" name="Title 1"/>
          <p:cNvSpPr txBox="1">
            <a:spLocks/>
          </p:cNvSpPr>
          <p:nvPr/>
        </p:nvSpPr>
        <p:spPr>
          <a:xfrm>
            <a:off x="1524000" y="1052475"/>
            <a:ext cx="9144000" cy="1037582"/>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Muslim Association of Nigeria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123345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1577"/>
            <a:ext cx="10515600" cy="4045386"/>
          </a:xfrm>
        </p:spPr>
        <p:txBody>
          <a:bodyPr/>
          <a:lstStyle/>
          <a:p>
            <a:pPr>
              <a:lnSpc>
                <a:spcPct val="100000"/>
              </a:lnSpc>
            </a:pPr>
            <a:r>
              <a:rPr lang="en-GB" sz="2400" dirty="0">
                <a:latin typeface="Roboto Light" charset="0"/>
                <a:ea typeface="Roboto Light" charset="0"/>
                <a:cs typeface="Roboto Light" charset="0"/>
              </a:rPr>
              <a:t>Where are most of the people from who go to Old Kent Road Mosque (MAN)?</a:t>
            </a:r>
          </a:p>
          <a:p>
            <a:pPr>
              <a:lnSpc>
                <a:spcPct val="100000"/>
              </a:lnSpc>
            </a:pPr>
            <a:r>
              <a:rPr lang="en-GB" sz="2400" dirty="0">
                <a:latin typeface="Roboto Light" charset="0"/>
                <a:ea typeface="Roboto Light" charset="0"/>
                <a:cs typeface="Roboto Light" charset="0"/>
              </a:rPr>
              <a:t>Who started the mosque?</a:t>
            </a:r>
          </a:p>
          <a:p>
            <a:pPr>
              <a:lnSpc>
                <a:spcPct val="100000"/>
              </a:lnSpc>
            </a:pPr>
            <a:r>
              <a:rPr lang="en-GB" sz="2400" dirty="0">
                <a:latin typeface="Roboto Light" charset="0"/>
                <a:ea typeface="Roboto Light" charset="0"/>
                <a:cs typeface="Roboto Light" charset="0"/>
              </a:rPr>
              <a:t>When did the mosque first open?</a:t>
            </a:r>
          </a:p>
          <a:p>
            <a:pPr>
              <a:lnSpc>
                <a:spcPct val="100000"/>
              </a:lnSpc>
            </a:pPr>
            <a:r>
              <a:rPr lang="en-GB" sz="2400" dirty="0">
                <a:latin typeface="Roboto Light" charset="0"/>
                <a:ea typeface="Roboto Light" charset="0"/>
                <a:cs typeface="Roboto Light" charset="0"/>
              </a:rPr>
              <a:t>Look at source 3b. Describe the scene in the picture of MAN.</a:t>
            </a:r>
          </a:p>
          <a:p>
            <a:pPr>
              <a:lnSpc>
                <a:spcPct val="100000"/>
              </a:lnSpc>
            </a:pPr>
            <a:r>
              <a:rPr lang="en-GB" sz="2400" dirty="0">
                <a:latin typeface="Roboto Light" charset="0"/>
                <a:ea typeface="Roboto Light" charset="0"/>
                <a:cs typeface="Roboto Light" charset="0"/>
              </a:rPr>
              <a:t>Discuss and write down an explanation why it was important for the Nigerian students to form the MAN organisation.</a:t>
            </a:r>
          </a:p>
          <a:p>
            <a:endParaRPr lang="en-GB" dirty="0"/>
          </a:p>
        </p:txBody>
      </p:sp>
      <p:sp>
        <p:nvSpPr>
          <p:cNvPr id="6" name="Title 1"/>
          <p:cNvSpPr txBox="1">
            <a:spLocks/>
          </p:cNvSpPr>
          <p:nvPr/>
        </p:nvSpPr>
        <p:spPr>
          <a:xfrm>
            <a:off x="1524000" y="1052475"/>
            <a:ext cx="9144000" cy="1037582"/>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Questions?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3513127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623" y="2131577"/>
            <a:ext cx="10515600" cy="3635469"/>
          </a:xfrm>
        </p:spPr>
        <p:txBody>
          <a:bodyPr>
            <a:normAutofit/>
          </a:bodyPr>
          <a:lstStyle/>
          <a:p>
            <a:pPr>
              <a:lnSpc>
                <a:spcPct val="100000"/>
              </a:lnSpc>
            </a:pPr>
            <a:r>
              <a:rPr lang="en-GB" sz="2000" dirty="0">
                <a:latin typeface="Roboto Light" charset="0"/>
                <a:ea typeface="Roboto Light" charset="0"/>
                <a:cs typeface="Roboto Light" charset="0"/>
              </a:rPr>
              <a:t>Source 3c</a:t>
            </a:r>
          </a:p>
          <a:p>
            <a:pPr>
              <a:lnSpc>
                <a:spcPct val="100000"/>
              </a:lnSpc>
            </a:pPr>
            <a:r>
              <a:rPr lang="en-GB" sz="2000" dirty="0">
                <a:latin typeface="Roboto Light" charset="0"/>
                <a:ea typeface="Roboto Light" charset="0"/>
                <a:cs typeface="Roboto Light" charset="0"/>
              </a:rPr>
              <a:t>Excerpt from an oral history interview conducted with </a:t>
            </a:r>
            <a:r>
              <a:rPr lang="en-GB" sz="2000" b="1" dirty="0" err="1">
                <a:latin typeface="Roboto Light" charset="0"/>
                <a:ea typeface="Roboto Light" charset="0"/>
                <a:cs typeface="Roboto Light" charset="0"/>
              </a:rPr>
              <a:t>Saadat</a:t>
            </a:r>
            <a:r>
              <a:rPr lang="en-GB" sz="2000" b="1" dirty="0">
                <a:latin typeface="Roboto Light" charset="0"/>
                <a:ea typeface="Roboto Light" charset="0"/>
                <a:cs typeface="Roboto Light" charset="0"/>
              </a:rPr>
              <a:t> Yusuf, female born 1943 </a:t>
            </a:r>
            <a:r>
              <a:rPr lang="en-GB" sz="2000" dirty="0">
                <a:latin typeface="Roboto Light" charset="0"/>
                <a:ea typeface="Roboto Light" charset="0"/>
                <a:cs typeface="Roboto Light" charset="0"/>
              </a:rPr>
              <a:t>who arrived in England from Nigeria in 1965 </a:t>
            </a:r>
          </a:p>
          <a:p>
            <a:pPr marL="0" indent="0">
              <a:lnSpc>
                <a:spcPct val="100000"/>
              </a:lnSpc>
              <a:buNone/>
            </a:pPr>
            <a:r>
              <a:rPr lang="en-GB" sz="2000" b="1" i="1" dirty="0">
                <a:solidFill>
                  <a:srgbClr val="C00000"/>
                </a:solidFill>
                <a:latin typeface="Roboto Light" charset="0"/>
                <a:ea typeface="Roboto Light" charset="0"/>
                <a:cs typeface="Roboto Light" charset="0"/>
              </a:rPr>
              <a:t>…when you come here what you see there is not the same. Because they talk about the weather and when you actually come here its nothing like what you hear and the houses is like this as well. Another thing I notice is the doors are lock, shut. You know, back home we don’t have that at all. Because people have to come and ring the bell like you did today.  </a:t>
            </a:r>
          </a:p>
        </p:txBody>
      </p:sp>
      <p:sp>
        <p:nvSpPr>
          <p:cNvPr id="6" name="Title 1"/>
          <p:cNvSpPr txBox="1">
            <a:spLocks/>
          </p:cNvSpPr>
          <p:nvPr/>
        </p:nvSpPr>
        <p:spPr>
          <a:xfrm>
            <a:off x="1524000" y="1052475"/>
            <a:ext cx="9144000" cy="1037582"/>
          </a:xfrm>
          <a:prstGeom prst="rect">
            <a:avLst/>
          </a:prstGeom>
          <a:noFill/>
          <a:ln>
            <a:no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err="1">
                <a:latin typeface="Roboto" charset="0"/>
                <a:ea typeface="Roboto" charset="0"/>
                <a:cs typeface="Roboto" charset="0"/>
              </a:rPr>
              <a:t>Saadat’s</a:t>
            </a:r>
            <a:r>
              <a:rPr lang="en-GB" sz="5400" dirty="0">
                <a:latin typeface="Roboto" charset="0"/>
                <a:ea typeface="Roboto" charset="0"/>
                <a:cs typeface="Roboto" charset="0"/>
              </a:rPr>
              <a:t> first impression of the UK</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3241138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1577"/>
            <a:ext cx="10515600" cy="3016904"/>
          </a:xfrm>
        </p:spPr>
        <p:txBody>
          <a:bodyPr>
            <a:normAutofit/>
          </a:bodyPr>
          <a:lstStyle/>
          <a:p>
            <a:r>
              <a:rPr lang="en-GB" sz="2600" dirty="0">
                <a:latin typeface="Roboto Light" charset="0"/>
                <a:ea typeface="Roboto Light" charset="0"/>
                <a:cs typeface="Roboto Light" charset="0"/>
              </a:rPr>
              <a:t>Read source 3c</a:t>
            </a:r>
          </a:p>
          <a:p>
            <a:r>
              <a:rPr lang="en-GB" sz="2600" dirty="0">
                <a:latin typeface="Roboto Light" charset="0"/>
                <a:ea typeface="Roboto Light" charset="0"/>
                <a:cs typeface="Roboto Light" charset="0"/>
              </a:rPr>
              <a:t>1. What was </a:t>
            </a:r>
            <a:r>
              <a:rPr lang="en-GB" sz="2600" dirty="0" err="1">
                <a:latin typeface="Roboto Light" charset="0"/>
                <a:ea typeface="Roboto Light" charset="0"/>
                <a:cs typeface="Roboto Light" charset="0"/>
              </a:rPr>
              <a:t>Saadat’s</a:t>
            </a:r>
            <a:r>
              <a:rPr lang="en-GB" sz="2600" dirty="0">
                <a:latin typeface="Roboto Light" charset="0"/>
                <a:ea typeface="Roboto Light" charset="0"/>
                <a:cs typeface="Roboto Light" charset="0"/>
              </a:rPr>
              <a:t> first impression of the UK?</a:t>
            </a:r>
          </a:p>
          <a:p>
            <a:r>
              <a:rPr lang="en-GB" sz="2600" dirty="0">
                <a:latin typeface="Roboto Light" charset="0"/>
                <a:ea typeface="Roboto Light" charset="0"/>
                <a:cs typeface="Roboto Light" charset="0"/>
              </a:rPr>
              <a:t>2. Why was she shocked about the door being locked?</a:t>
            </a:r>
          </a:p>
          <a:p>
            <a:r>
              <a:rPr lang="en-GB" sz="2600" dirty="0">
                <a:latin typeface="Roboto Light" charset="0"/>
                <a:ea typeface="Roboto Light" charset="0"/>
                <a:cs typeface="Roboto Light" charset="0"/>
              </a:rPr>
              <a:t>3. Explain why didn’t she have a correct impression of the UK?</a:t>
            </a:r>
          </a:p>
          <a:p>
            <a:endParaRPr lang="en-GB" dirty="0"/>
          </a:p>
        </p:txBody>
      </p:sp>
      <p:sp>
        <p:nvSpPr>
          <p:cNvPr id="6" name="Title 1"/>
          <p:cNvSpPr txBox="1">
            <a:spLocks/>
          </p:cNvSpPr>
          <p:nvPr/>
        </p:nvSpPr>
        <p:spPr>
          <a:xfrm>
            <a:off x="1524000" y="1052475"/>
            <a:ext cx="9144000" cy="1037582"/>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Question time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353136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8036"/>
            <a:ext cx="10515600" cy="4351338"/>
          </a:xfrm>
        </p:spPr>
        <p:txBody>
          <a:bodyPr>
            <a:normAutofit/>
          </a:bodyPr>
          <a:lstStyle/>
          <a:p>
            <a:pPr>
              <a:lnSpc>
                <a:spcPct val="100000"/>
              </a:lnSpc>
            </a:pPr>
            <a:r>
              <a:rPr lang="en-GB" sz="2400" dirty="0">
                <a:latin typeface="Roboto Light" charset="0"/>
                <a:ea typeface="Roboto Light" charset="0"/>
                <a:cs typeface="Roboto Light" charset="0"/>
              </a:rPr>
              <a:t>SOURCE 3d</a:t>
            </a:r>
          </a:p>
          <a:p>
            <a:pPr>
              <a:lnSpc>
                <a:spcPct val="100000"/>
              </a:lnSpc>
            </a:pPr>
            <a:r>
              <a:rPr lang="en-GB" sz="2400" dirty="0">
                <a:latin typeface="Roboto Light" charset="0"/>
                <a:ea typeface="Roboto Light" charset="0"/>
                <a:cs typeface="Roboto Light" charset="0"/>
              </a:rPr>
              <a:t>Excerpt from an oral history interview conducted with </a:t>
            </a:r>
            <a:r>
              <a:rPr lang="en-GB" sz="2400" b="1" dirty="0" err="1">
                <a:latin typeface="Roboto Light" charset="0"/>
                <a:ea typeface="Roboto Light" charset="0"/>
                <a:cs typeface="Roboto Light" charset="0"/>
              </a:rPr>
              <a:t>Taiwo</a:t>
            </a:r>
            <a:r>
              <a:rPr lang="en-GB" sz="2400" b="1" dirty="0">
                <a:latin typeface="Roboto Light" charset="0"/>
                <a:ea typeface="Roboto Light" charset="0"/>
                <a:cs typeface="Roboto Light" charset="0"/>
              </a:rPr>
              <a:t> Ali (female)</a:t>
            </a:r>
            <a:r>
              <a:rPr lang="en-GB" sz="2400" dirty="0">
                <a:latin typeface="Roboto Light" charset="0"/>
                <a:ea typeface="Roboto Light" charset="0"/>
                <a:cs typeface="Roboto Light" charset="0"/>
              </a:rPr>
              <a:t> born in 1962 who came to the UK when she was 44 years old from Nigeria.</a:t>
            </a:r>
          </a:p>
          <a:p>
            <a:pPr marL="0" indent="0">
              <a:lnSpc>
                <a:spcPct val="100000"/>
              </a:lnSpc>
              <a:buNone/>
            </a:pPr>
            <a:r>
              <a:rPr lang="en-GB" sz="2400" b="1" i="1" dirty="0">
                <a:solidFill>
                  <a:srgbClr val="C00000"/>
                </a:solidFill>
                <a:latin typeface="Roboto Light" charset="0"/>
                <a:ea typeface="Roboto Light" charset="0"/>
                <a:cs typeface="Roboto Light" charset="0"/>
              </a:rPr>
              <a:t>“I think I would say some people are accommodating, while some people can be so hostile to you especially when... in the workplace. They spoke to me, then I used to feel so upset, so sad... I felt like going back to Nigeria.”</a:t>
            </a:r>
          </a:p>
        </p:txBody>
      </p:sp>
      <p:sp>
        <p:nvSpPr>
          <p:cNvPr id="5" name="Title 1"/>
          <p:cNvSpPr txBox="1">
            <a:spLocks/>
          </p:cNvSpPr>
          <p:nvPr/>
        </p:nvSpPr>
        <p:spPr>
          <a:xfrm>
            <a:off x="1127186" y="1219252"/>
            <a:ext cx="9650083" cy="1037582"/>
          </a:xfrm>
          <a:prstGeom prst="rect">
            <a:avLst/>
          </a:prstGeom>
          <a:noFill/>
          <a:ln>
            <a:noFill/>
          </a:ln>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err="1">
                <a:latin typeface="Roboto" charset="0"/>
                <a:ea typeface="Roboto" charset="0"/>
                <a:cs typeface="Roboto" charset="0"/>
              </a:rPr>
              <a:t>Taiwo</a:t>
            </a:r>
            <a:r>
              <a:rPr lang="en-GB" sz="5400" dirty="0">
                <a:latin typeface="Roboto" charset="0"/>
                <a:ea typeface="Roboto" charset="0"/>
                <a:cs typeface="Roboto" charset="0"/>
              </a:rPr>
              <a:t> Ali’s first impression of England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93285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754" y="2256834"/>
            <a:ext cx="11564470" cy="2195473"/>
          </a:xfrm>
          <a:prstGeom prst="rect">
            <a:avLst/>
          </a:prstGeom>
          <a:noFill/>
        </p:spPr>
        <p:txBody>
          <a:bodyPr wrap="square" rtlCol="0">
            <a:spAutoFit/>
          </a:bodyPr>
          <a:lstStyle/>
          <a:p>
            <a:pPr marL="230400" indent="-230400">
              <a:spcBef>
                <a:spcPts val="1000"/>
              </a:spcBef>
              <a:buFont typeface="Arial" charset="0"/>
              <a:buChar char="•"/>
            </a:pPr>
            <a:r>
              <a:rPr lang="en-US" sz="2000" dirty="0">
                <a:latin typeface="Roboto Light" charset="0"/>
                <a:ea typeface="Roboto Light" charset="0"/>
                <a:cs typeface="Roboto Light" charset="0"/>
              </a:rPr>
              <a:t>SOURCE 3e</a:t>
            </a:r>
          </a:p>
          <a:p>
            <a:pPr marL="230400" indent="-230400">
              <a:spcBef>
                <a:spcPts val="1000"/>
              </a:spcBef>
              <a:buFont typeface="Arial" charset="0"/>
              <a:buChar char="•"/>
            </a:pPr>
            <a:r>
              <a:rPr lang="en-US" sz="2000" dirty="0">
                <a:latin typeface="Roboto Light" charset="0"/>
                <a:ea typeface="Roboto Light" charset="0"/>
                <a:cs typeface="Roboto Light" charset="0"/>
              </a:rPr>
              <a:t>Excerpt from an oral history interview conduced with Amir </a:t>
            </a:r>
            <a:r>
              <a:rPr lang="en-US" sz="2000" dirty="0" err="1">
                <a:latin typeface="Roboto Light" charset="0"/>
                <a:ea typeface="Roboto Light" charset="0"/>
                <a:cs typeface="Roboto Light" charset="0"/>
              </a:rPr>
              <a:t>Kabashi</a:t>
            </a:r>
            <a:r>
              <a:rPr lang="en-US" sz="2000" dirty="0">
                <a:latin typeface="Roboto Light" charset="0"/>
                <a:ea typeface="Roboto Light" charset="0"/>
                <a:cs typeface="Roboto Light" charset="0"/>
              </a:rPr>
              <a:t> male (born in the 1980s) who came to England from Sudan when he was 8 years old.</a:t>
            </a:r>
          </a:p>
          <a:p>
            <a:pPr marL="230400" indent="-230400">
              <a:spcBef>
                <a:spcPts val="1000"/>
              </a:spcBef>
              <a:buFont typeface="Arial" charset="0"/>
              <a:buChar char="•"/>
            </a:pPr>
            <a:r>
              <a:rPr lang="en-US" sz="2000" b="1" dirty="0">
                <a:solidFill>
                  <a:srgbClr val="C00000"/>
                </a:solidFill>
                <a:latin typeface="Roboto Light" charset="0"/>
                <a:ea typeface="Roboto Light" charset="0"/>
                <a:cs typeface="Roboto Light" charset="0"/>
              </a:rPr>
              <a:t>“…</a:t>
            </a:r>
            <a:r>
              <a:rPr lang="en-US" sz="2000" b="1" dirty="0" err="1">
                <a:solidFill>
                  <a:srgbClr val="C00000"/>
                </a:solidFill>
                <a:latin typeface="Roboto Light" charset="0"/>
                <a:ea typeface="Roboto Light" charset="0"/>
                <a:cs typeface="Roboto Light" charset="0"/>
              </a:rPr>
              <a:t>ummm</a:t>
            </a:r>
            <a:r>
              <a:rPr lang="en-US" sz="2000" b="1" dirty="0">
                <a:solidFill>
                  <a:srgbClr val="C00000"/>
                </a:solidFill>
                <a:latin typeface="Roboto Light" charset="0"/>
                <a:ea typeface="Roboto Light" charset="0"/>
                <a:cs typeface="Roboto Light" charset="0"/>
              </a:rPr>
              <a:t> creepy, I generally felt it was creepy, like, people were expressionless, do you know what I mean, so try to imagine an eight year old and you're looking up to all of these Russian people, whereas, where I just come from, people walk really slowly, do you know what I mean.</a:t>
            </a:r>
          </a:p>
        </p:txBody>
      </p:sp>
      <p:sp>
        <p:nvSpPr>
          <p:cNvPr id="6" name="Title 1"/>
          <p:cNvSpPr txBox="1">
            <a:spLocks/>
          </p:cNvSpPr>
          <p:nvPr/>
        </p:nvSpPr>
        <p:spPr>
          <a:xfrm>
            <a:off x="546340" y="1219252"/>
            <a:ext cx="10938294" cy="1037582"/>
          </a:xfrm>
          <a:prstGeom prst="rect">
            <a:avLst/>
          </a:prstGeom>
          <a:noFill/>
          <a:ln>
            <a:noFill/>
          </a:ln>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Amir </a:t>
            </a:r>
            <a:r>
              <a:rPr lang="en-GB" sz="5400" dirty="0" err="1">
                <a:latin typeface="Roboto" charset="0"/>
                <a:ea typeface="Roboto" charset="0"/>
                <a:cs typeface="Roboto" charset="0"/>
              </a:rPr>
              <a:t>Kabashi’s</a:t>
            </a:r>
            <a:r>
              <a:rPr lang="en-GB" sz="5400" dirty="0">
                <a:latin typeface="Roboto" charset="0"/>
                <a:ea typeface="Roboto" charset="0"/>
                <a:cs typeface="Roboto" charset="0"/>
              </a:rPr>
              <a:t> first impression of England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104752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454194" y="2801692"/>
            <a:ext cx="3603812" cy="16674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Roboto" charset="0"/>
                <a:ea typeface="Roboto" charset="0"/>
                <a:cs typeface="Roboto" charset="0"/>
              </a:rPr>
              <a:t>Black Migrants first impressions</a:t>
            </a:r>
          </a:p>
        </p:txBody>
      </p:sp>
      <p:cxnSp>
        <p:nvCxnSpPr>
          <p:cNvPr id="4" name="Straight Arrow Connector 3"/>
          <p:cNvCxnSpPr>
            <a:stCxn id="2" idx="0"/>
          </p:cNvCxnSpPr>
          <p:nvPr/>
        </p:nvCxnSpPr>
        <p:spPr>
          <a:xfrm flipH="1" flipV="1">
            <a:off x="5175417" y="1551116"/>
            <a:ext cx="80683" cy="1250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 idx="4"/>
          </p:cNvCxnSpPr>
          <p:nvPr/>
        </p:nvCxnSpPr>
        <p:spPr>
          <a:xfrm>
            <a:off x="5256100" y="4469127"/>
            <a:ext cx="0" cy="1250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2"/>
          </p:cNvCxnSpPr>
          <p:nvPr/>
        </p:nvCxnSpPr>
        <p:spPr>
          <a:xfrm flipH="1" flipV="1">
            <a:off x="2284299" y="3635409"/>
            <a:ext cx="116989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6"/>
          </p:cNvCxnSpPr>
          <p:nvPr/>
        </p:nvCxnSpPr>
        <p:spPr>
          <a:xfrm flipV="1">
            <a:off x="7058006" y="3635409"/>
            <a:ext cx="158675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 idx="7"/>
          </p:cNvCxnSpPr>
          <p:nvPr/>
        </p:nvCxnSpPr>
        <p:spPr>
          <a:xfrm flipV="1">
            <a:off x="6530240" y="1793163"/>
            <a:ext cx="527766" cy="1252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 idx="1"/>
          </p:cNvCxnSpPr>
          <p:nvPr/>
        </p:nvCxnSpPr>
        <p:spPr>
          <a:xfrm flipH="1" flipV="1">
            <a:off x="2869246" y="2176404"/>
            <a:ext cx="1112714" cy="869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3"/>
          </p:cNvCxnSpPr>
          <p:nvPr/>
        </p:nvCxnSpPr>
        <p:spPr>
          <a:xfrm flipH="1">
            <a:off x="3306276" y="4224937"/>
            <a:ext cx="675684" cy="869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 idx="5"/>
          </p:cNvCxnSpPr>
          <p:nvPr/>
        </p:nvCxnSpPr>
        <p:spPr>
          <a:xfrm>
            <a:off x="6530240" y="4224937"/>
            <a:ext cx="983300" cy="1091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394729" y="1496192"/>
            <a:ext cx="2527891" cy="923330"/>
          </a:xfrm>
          <a:prstGeom prst="rect">
            <a:avLst/>
          </a:prstGeom>
          <a:noFill/>
        </p:spPr>
        <p:txBody>
          <a:bodyPr wrap="square" rtlCol="0">
            <a:spAutoFit/>
          </a:bodyPr>
          <a:lstStyle/>
          <a:p>
            <a:r>
              <a:rPr lang="en-GB" dirty="0">
                <a:latin typeface="Roboto Light" charset="0"/>
                <a:ea typeface="Roboto Light" charset="0"/>
                <a:cs typeface="Roboto Light" charset="0"/>
              </a:rPr>
              <a:t>Add the first impressions to the </a:t>
            </a:r>
            <a:r>
              <a:rPr lang="en-GB" dirty="0" err="1">
                <a:latin typeface="Roboto Light" charset="0"/>
                <a:ea typeface="Roboto Light" charset="0"/>
                <a:cs typeface="Roboto Light" charset="0"/>
              </a:rPr>
              <a:t>spidergram</a:t>
            </a:r>
            <a:r>
              <a:rPr lang="en-GB" dirty="0">
                <a:latin typeface="Roboto Light" charset="0"/>
                <a:ea typeface="Roboto Light" charset="0"/>
                <a:cs typeface="Roboto Light" charset="0"/>
              </a:rPr>
              <a:t>.</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39645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2753"/>
            <a:ext cx="10515600" cy="3734209"/>
          </a:xfrm>
        </p:spPr>
        <p:txBody>
          <a:bodyPr>
            <a:normAutofit/>
          </a:bodyPr>
          <a:lstStyle/>
          <a:p>
            <a:r>
              <a:rPr lang="en-GB" sz="2000" dirty="0">
                <a:latin typeface="Roboto Light" charset="0"/>
                <a:ea typeface="Roboto Light" charset="0"/>
                <a:cs typeface="Roboto Light" charset="0"/>
              </a:rPr>
              <a:t>SOURCE 3f</a:t>
            </a:r>
          </a:p>
          <a:p>
            <a:r>
              <a:rPr lang="en-GB" sz="2000" dirty="0">
                <a:latin typeface="Roboto Light" charset="0"/>
                <a:ea typeface="Roboto Light" charset="0"/>
                <a:cs typeface="Roboto Light" charset="0"/>
              </a:rPr>
              <a:t>Excerpt taken from an oral history interview with </a:t>
            </a:r>
            <a:r>
              <a:rPr lang="en-GB" sz="2000" b="1" dirty="0" err="1">
                <a:latin typeface="Roboto Light" charset="0"/>
                <a:ea typeface="Roboto Light" charset="0"/>
                <a:cs typeface="Roboto Light" charset="0"/>
              </a:rPr>
              <a:t>Saadat</a:t>
            </a:r>
            <a:r>
              <a:rPr lang="en-GB" sz="2000" b="1" dirty="0">
                <a:latin typeface="Roboto Light" charset="0"/>
                <a:ea typeface="Roboto Light" charset="0"/>
                <a:cs typeface="Roboto Light" charset="0"/>
              </a:rPr>
              <a:t> Yusuf female born 1943 </a:t>
            </a:r>
            <a:r>
              <a:rPr lang="en-GB" sz="2000" dirty="0">
                <a:latin typeface="Roboto Light" charset="0"/>
                <a:ea typeface="Roboto Light" charset="0"/>
                <a:cs typeface="Roboto Light" charset="0"/>
              </a:rPr>
              <a:t>in Nigeria and arrived in England in 1965. </a:t>
            </a:r>
          </a:p>
          <a:p>
            <a:r>
              <a:rPr lang="en-GB" sz="2000" b="1" i="1" dirty="0">
                <a:solidFill>
                  <a:srgbClr val="C00000"/>
                </a:solidFill>
                <a:latin typeface="Roboto" charset="0"/>
                <a:ea typeface="Roboto" charset="0"/>
                <a:cs typeface="Roboto" charset="0"/>
              </a:rPr>
              <a:t>I make friends with my next door neighbour opposite. She’s a Irish lady but her husband is Nigerian, yeah so she’s the one who actually take me on. And I still I mean she passed away now, but her children I still see one or two of them. Yes, she’s the best lady I ever met.</a:t>
            </a:r>
          </a:p>
          <a:p>
            <a:r>
              <a:rPr lang="en-GB" sz="2000" b="1" i="1" dirty="0">
                <a:solidFill>
                  <a:srgbClr val="C00000"/>
                </a:solidFill>
                <a:latin typeface="Roboto" charset="0"/>
                <a:ea typeface="Roboto" charset="0"/>
                <a:cs typeface="Roboto" charset="0"/>
              </a:rPr>
              <a:t>She’s the one that helped me to go round and go to the shops and you know go and learn English more. Because we speak English in Nigeria but its not the same when you come here, it not the same.</a:t>
            </a:r>
          </a:p>
          <a:p>
            <a:r>
              <a:rPr lang="en-GB" sz="2000" b="1" i="1" dirty="0">
                <a:solidFill>
                  <a:srgbClr val="C00000"/>
                </a:solidFill>
                <a:latin typeface="Roboto" charset="0"/>
                <a:ea typeface="Roboto" charset="0"/>
                <a:cs typeface="Roboto" charset="0"/>
              </a:rPr>
              <a:t>She introduced me to GP, and so on. She’s a very nice lady, very nice lady.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2902" y="667705"/>
            <a:ext cx="1275303" cy="586639"/>
          </a:xfrm>
          <a:prstGeom prst="rect">
            <a:avLst/>
          </a:prstGeom>
        </p:spPr>
      </p:pic>
      <p:sp>
        <p:nvSpPr>
          <p:cNvPr id="6" name="Title 1"/>
          <p:cNvSpPr txBox="1">
            <a:spLocks/>
          </p:cNvSpPr>
          <p:nvPr/>
        </p:nvSpPr>
        <p:spPr>
          <a:xfrm>
            <a:off x="546340" y="1219252"/>
            <a:ext cx="10938294" cy="1037582"/>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Interaction with the locals</a:t>
            </a:r>
          </a:p>
        </p:txBody>
      </p:sp>
    </p:spTree>
    <p:extLst>
      <p:ext uri="{BB962C8B-B14F-4D97-AF65-F5344CB8AC3E}">
        <p14:creationId xmlns:p14="http://schemas.microsoft.com/office/powerpoint/2010/main" val="1999400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07024"/>
            <a:ext cx="10515600" cy="3769938"/>
          </a:xfrm>
        </p:spPr>
        <p:txBody>
          <a:bodyPr>
            <a:normAutofit/>
          </a:bodyPr>
          <a:lstStyle/>
          <a:p>
            <a:r>
              <a:rPr lang="en-GB" sz="2000" dirty="0">
                <a:latin typeface="Roboto Light" charset="0"/>
                <a:ea typeface="Roboto Light" charset="0"/>
                <a:cs typeface="Roboto Light" charset="0"/>
              </a:rPr>
              <a:t>SOURCE 3g</a:t>
            </a:r>
          </a:p>
          <a:p>
            <a:r>
              <a:rPr lang="en-GB" sz="2000" dirty="0">
                <a:latin typeface="Roboto Light" charset="0"/>
                <a:ea typeface="Roboto Light" charset="0"/>
                <a:cs typeface="Roboto Light" charset="0"/>
              </a:rPr>
              <a:t>Excerpt of an oral history interview conducted with female </a:t>
            </a:r>
            <a:r>
              <a:rPr lang="en-GB" sz="2000" b="1" dirty="0" err="1">
                <a:latin typeface="Roboto" charset="0"/>
                <a:ea typeface="Roboto" charset="0"/>
                <a:cs typeface="Roboto" charset="0"/>
              </a:rPr>
              <a:t>Saadat</a:t>
            </a:r>
            <a:r>
              <a:rPr lang="en-GB" sz="2000" b="1" dirty="0">
                <a:latin typeface="Roboto" charset="0"/>
                <a:ea typeface="Roboto" charset="0"/>
                <a:cs typeface="Roboto" charset="0"/>
              </a:rPr>
              <a:t> Yusuf born 1943 </a:t>
            </a:r>
            <a:r>
              <a:rPr lang="en-GB" sz="2000" dirty="0">
                <a:latin typeface="Roboto Light" charset="0"/>
                <a:ea typeface="Roboto Light" charset="0"/>
                <a:cs typeface="Roboto Light" charset="0"/>
              </a:rPr>
              <a:t>who arrived in England in 1965.</a:t>
            </a:r>
          </a:p>
          <a:p>
            <a:r>
              <a:rPr lang="en-GB" sz="2000" b="1" i="1" dirty="0">
                <a:solidFill>
                  <a:srgbClr val="C00000"/>
                </a:solidFill>
                <a:latin typeface="Roboto" charset="0"/>
                <a:ea typeface="Roboto" charset="0"/>
                <a:cs typeface="Roboto" charset="0"/>
              </a:rPr>
              <a:t>“The only thing I notice is the shops some of the shops they don’t want black people to go in there and so on and you see on the notice board you know people put a notice to rent a room and then there goes ‘no black, no Irish, no dog’. You know I seen that with my own eyes. But otherwise nothing directly at me as an individual.”</a:t>
            </a:r>
          </a:p>
        </p:txBody>
      </p:sp>
      <p:sp>
        <p:nvSpPr>
          <p:cNvPr id="5" name="Title 1"/>
          <p:cNvSpPr txBox="1">
            <a:spLocks/>
          </p:cNvSpPr>
          <p:nvPr/>
        </p:nvSpPr>
        <p:spPr>
          <a:xfrm>
            <a:off x="546340" y="1336527"/>
            <a:ext cx="10938294" cy="1037582"/>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err="1">
                <a:latin typeface="Roboto" charset="0"/>
                <a:ea typeface="Roboto" charset="0"/>
                <a:cs typeface="Roboto" charset="0"/>
              </a:rPr>
              <a:t>Saadat</a:t>
            </a:r>
            <a:r>
              <a:rPr lang="en-GB" sz="5400" dirty="0">
                <a:latin typeface="Roboto" charset="0"/>
                <a:ea typeface="Roboto" charset="0"/>
                <a:cs typeface="Roboto" charset="0"/>
              </a:rPr>
              <a:t> Yusuf discrimination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2902" y="667705"/>
            <a:ext cx="1275303" cy="586639"/>
          </a:xfrm>
          <a:prstGeom prst="rect">
            <a:avLst/>
          </a:prstGeom>
        </p:spPr>
      </p:pic>
    </p:spTree>
    <p:extLst>
      <p:ext uri="{BB962C8B-B14F-4D97-AF65-F5344CB8AC3E}">
        <p14:creationId xmlns:p14="http://schemas.microsoft.com/office/powerpoint/2010/main" val="365394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90871"/>
            <a:ext cx="10515600" cy="3284257"/>
          </a:xfrm>
        </p:spPr>
        <p:txBody>
          <a:bodyPr>
            <a:normAutofit/>
          </a:bodyPr>
          <a:lstStyle/>
          <a:p>
            <a:r>
              <a:rPr lang="en-GB" sz="2000" dirty="0">
                <a:latin typeface="Roboto Light" charset="0"/>
                <a:ea typeface="Roboto Light" charset="0"/>
                <a:cs typeface="Roboto Light" charset="0"/>
              </a:rPr>
              <a:t>Read sources 3f and 3g</a:t>
            </a:r>
          </a:p>
          <a:p>
            <a:r>
              <a:rPr lang="en-GB" sz="2000" dirty="0">
                <a:latin typeface="Roboto Light" charset="0"/>
                <a:ea typeface="Roboto Light" charset="0"/>
                <a:cs typeface="Roboto Light" charset="0"/>
              </a:rPr>
              <a:t>Imagine you have just arrived in England write a letter to a parent or family member who lives back in Africa or the Caribbean.</a:t>
            </a:r>
          </a:p>
          <a:p>
            <a:r>
              <a:rPr lang="en-GB" sz="2000" dirty="0">
                <a:latin typeface="Roboto Light" charset="0"/>
                <a:ea typeface="Roboto Light" charset="0"/>
                <a:cs typeface="Roboto Light" charset="0"/>
              </a:rPr>
              <a:t>In the letter you should add details about what you have seen in the UK. Try to include positive and negative descriptions in your letter.</a:t>
            </a:r>
          </a:p>
          <a:p>
            <a:r>
              <a:rPr lang="en-GB" sz="2000" dirty="0">
                <a:latin typeface="Roboto Light" charset="0"/>
                <a:ea typeface="Roboto Light" charset="0"/>
                <a:cs typeface="Roboto Light" charset="0"/>
              </a:rPr>
              <a:t>Also add how you felt about living in the new country and your interactions with the locals.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2902" y="667705"/>
            <a:ext cx="1275303" cy="586639"/>
          </a:xfrm>
          <a:prstGeom prst="rect">
            <a:avLst/>
          </a:prstGeom>
        </p:spPr>
      </p:pic>
      <p:sp>
        <p:nvSpPr>
          <p:cNvPr id="6" name="Title 1"/>
          <p:cNvSpPr txBox="1">
            <a:spLocks/>
          </p:cNvSpPr>
          <p:nvPr/>
        </p:nvSpPr>
        <p:spPr>
          <a:xfrm>
            <a:off x="546340" y="1336527"/>
            <a:ext cx="10938294" cy="1037582"/>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rgbClr val="92D050"/>
                </a:solidFill>
                <a:latin typeface="Roboto" charset="0"/>
                <a:ea typeface="Roboto" charset="0"/>
                <a:cs typeface="Roboto" charset="0"/>
              </a:rPr>
              <a:t>Task: </a:t>
            </a:r>
            <a:r>
              <a:rPr lang="en-GB" sz="5400" dirty="0">
                <a:latin typeface="Roboto" charset="0"/>
                <a:ea typeface="Roboto" charset="0"/>
                <a:cs typeface="Roboto" charset="0"/>
              </a:rPr>
              <a:t>Create a letter</a:t>
            </a:r>
          </a:p>
        </p:txBody>
      </p:sp>
    </p:spTree>
    <p:extLst>
      <p:ext uri="{BB962C8B-B14F-4D97-AF65-F5344CB8AC3E}">
        <p14:creationId xmlns:p14="http://schemas.microsoft.com/office/powerpoint/2010/main" val="48285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61667"/>
            <a:ext cx="10515600" cy="3675810"/>
          </a:xfrm>
        </p:spPr>
        <p:txBody>
          <a:bodyPr>
            <a:normAutofit/>
          </a:bodyPr>
          <a:lstStyle/>
          <a:p>
            <a:pPr>
              <a:lnSpc>
                <a:spcPct val="100000"/>
              </a:lnSpc>
            </a:pPr>
            <a:r>
              <a:rPr lang="en-GB" sz="2200" dirty="0">
                <a:latin typeface="Roboto Light" charset="0"/>
                <a:ea typeface="Roboto Light" charset="0"/>
                <a:cs typeface="Roboto Light" charset="0"/>
              </a:rPr>
              <a:t>There are many </a:t>
            </a:r>
            <a:r>
              <a:rPr lang="en-GB" sz="2200" b="1" dirty="0">
                <a:latin typeface="Roboto Light" charset="0"/>
                <a:ea typeface="Roboto Light" charset="0"/>
                <a:cs typeface="Roboto Light" charset="0"/>
              </a:rPr>
              <a:t>diverse</a:t>
            </a:r>
            <a:r>
              <a:rPr lang="en-GB" sz="2200" dirty="0">
                <a:latin typeface="Roboto Light" charset="0"/>
                <a:ea typeface="Roboto Light" charset="0"/>
                <a:cs typeface="Roboto Light" charset="0"/>
              </a:rPr>
              <a:t> communities under the banner of </a:t>
            </a:r>
            <a:r>
              <a:rPr lang="en-GB" sz="2200" b="1" dirty="0">
                <a:latin typeface="Roboto Light" charset="0"/>
                <a:ea typeface="Roboto Light" charset="0"/>
                <a:cs typeface="Roboto Light" charset="0"/>
              </a:rPr>
              <a:t>‘Black Muslim’</a:t>
            </a:r>
          </a:p>
          <a:p>
            <a:pPr>
              <a:lnSpc>
                <a:spcPct val="100000"/>
              </a:lnSpc>
            </a:pPr>
            <a:r>
              <a:rPr lang="en-GB" sz="2200" b="1" dirty="0">
                <a:latin typeface="Roboto Light" charset="0"/>
                <a:ea typeface="Roboto Light" charset="0"/>
                <a:cs typeface="Roboto Light" charset="0"/>
              </a:rPr>
              <a:t> </a:t>
            </a:r>
            <a:r>
              <a:rPr lang="en-GB" sz="2200" dirty="0">
                <a:latin typeface="Roboto Light" charset="0"/>
                <a:ea typeface="Roboto Light" charset="0"/>
                <a:cs typeface="Roboto Light" charset="0"/>
              </a:rPr>
              <a:t>The United Kingdom is home to significant numbers of West Africans for example Nigerians, Ghanaians, Gambians and Senegalese</a:t>
            </a:r>
          </a:p>
          <a:p>
            <a:pPr>
              <a:lnSpc>
                <a:spcPct val="100000"/>
              </a:lnSpc>
            </a:pPr>
            <a:r>
              <a:rPr lang="en-GB" sz="2200" dirty="0">
                <a:latin typeface="Roboto Light" charset="0"/>
                <a:ea typeface="Roboto Light" charset="0"/>
                <a:cs typeface="Roboto Light" charset="0"/>
              </a:rPr>
              <a:t>You can also find many East Africans living in Britain such as Somalis, Kenyans, Eritreans and Sudanese. All these countries have large populations of people who identify as Muslim</a:t>
            </a:r>
          </a:p>
          <a:p>
            <a:pPr>
              <a:lnSpc>
                <a:spcPct val="100000"/>
              </a:lnSpc>
            </a:pPr>
            <a:r>
              <a:rPr lang="en-GB" sz="2200" dirty="0">
                <a:latin typeface="Roboto Light" charset="0"/>
                <a:ea typeface="Roboto Light" charset="0"/>
                <a:cs typeface="Roboto Light" charset="0"/>
              </a:rPr>
              <a:t>There are also the new communities of Black Muslims including people from The Caribbean and Black British people who were born in the UK, who </a:t>
            </a:r>
            <a:r>
              <a:rPr lang="en-GB" sz="2200" b="1" dirty="0">
                <a:latin typeface="Roboto Light" charset="0"/>
                <a:ea typeface="Roboto Light" charset="0"/>
                <a:cs typeface="Roboto Light" charset="0"/>
              </a:rPr>
              <a:t>converted</a:t>
            </a:r>
            <a:r>
              <a:rPr lang="en-GB" sz="2200" dirty="0">
                <a:latin typeface="Roboto Light" charset="0"/>
                <a:ea typeface="Roboto Light" charset="0"/>
                <a:cs typeface="Roboto Light" charset="0"/>
              </a:rPr>
              <a:t> to Islam.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10" name="Title 1"/>
          <p:cNvSpPr txBox="1">
            <a:spLocks/>
          </p:cNvSpPr>
          <p:nvPr/>
        </p:nvSpPr>
        <p:spPr>
          <a:xfrm>
            <a:off x="1524000" y="1052475"/>
            <a:ext cx="9144000" cy="917839"/>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Black Muslims in Britain</a:t>
            </a:r>
          </a:p>
        </p:txBody>
      </p:sp>
    </p:spTree>
    <p:extLst>
      <p:ext uri="{BB962C8B-B14F-4D97-AF65-F5344CB8AC3E}">
        <p14:creationId xmlns:p14="http://schemas.microsoft.com/office/powerpoint/2010/main" val="195664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stretch>
            <a:fillRect/>
          </a:stretch>
        </p:blipFill>
        <p:spPr>
          <a:xfrm>
            <a:off x="567709" y="2543502"/>
            <a:ext cx="6190443" cy="3932531"/>
          </a:xfrm>
          <a:prstGeom prst="rect">
            <a:avLst/>
          </a:prstGeom>
        </p:spPr>
      </p:pic>
      <p:sp>
        <p:nvSpPr>
          <p:cNvPr id="6" name="Content Placeholder 2"/>
          <p:cNvSpPr txBox="1">
            <a:spLocks/>
          </p:cNvSpPr>
          <p:nvPr/>
        </p:nvSpPr>
        <p:spPr>
          <a:xfrm>
            <a:off x="7000924" y="2442753"/>
            <a:ext cx="4437281" cy="3734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dirty="0">
                <a:latin typeface="Roboto Light" charset="0"/>
                <a:ea typeface="Roboto Light" charset="0"/>
                <a:cs typeface="Roboto Light" charset="0"/>
              </a:rPr>
              <a:t>SOURCE 4a – Photograph taken by Muslim Sister’s </a:t>
            </a:r>
            <a:r>
              <a:rPr lang="en-GB" sz="2000" dirty="0" err="1">
                <a:latin typeface="Roboto Light" charset="0"/>
                <a:ea typeface="Roboto Light" charset="0"/>
                <a:cs typeface="Roboto Light" charset="0"/>
              </a:rPr>
              <a:t>Jamaat</a:t>
            </a:r>
            <a:r>
              <a:rPr lang="en-GB" sz="2000" dirty="0">
                <a:latin typeface="Roboto Light" charset="0"/>
                <a:ea typeface="Roboto Light" charset="0"/>
                <a:cs typeface="Roboto Light" charset="0"/>
              </a:rPr>
              <a:t>.</a:t>
            </a:r>
            <a:endParaRPr lang="en-GB" sz="2000" b="1" i="1" dirty="0">
              <a:solidFill>
                <a:srgbClr val="C00000"/>
              </a:solidFill>
              <a:latin typeface="Roboto" charset="0"/>
              <a:ea typeface="Roboto" charset="0"/>
              <a:cs typeface="Roboto"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2902" y="667705"/>
            <a:ext cx="1275303" cy="586639"/>
          </a:xfrm>
          <a:prstGeom prst="rect">
            <a:avLst/>
          </a:prstGeom>
        </p:spPr>
      </p:pic>
      <p:sp>
        <p:nvSpPr>
          <p:cNvPr id="8" name="Title 1"/>
          <p:cNvSpPr txBox="1">
            <a:spLocks/>
          </p:cNvSpPr>
          <p:nvPr/>
        </p:nvSpPr>
        <p:spPr>
          <a:xfrm>
            <a:off x="325821" y="1405171"/>
            <a:ext cx="11655972" cy="1037582"/>
          </a:xfrm>
          <a:prstGeom prst="rect">
            <a:avLst/>
          </a:prstGeom>
          <a:noFill/>
          <a:ln>
            <a:noFill/>
          </a:ln>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The Muslim Sister’s </a:t>
            </a:r>
            <a:r>
              <a:rPr lang="en-GB" sz="5400" dirty="0" err="1">
                <a:latin typeface="Roboto" charset="0"/>
                <a:ea typeface="Roboto" charset="0"/>
                <a:cs typeface="Roboto" charset="0"/>
              </a:rPr>
              <a:t>Jamaat</a:t>
            </a:r>
            <a:r>
              <a:rPr lang="en-GB" sz="5400" dirty="0">
                <a:latin typeface="Roboto" charset="0"/>
                <a:ea typeface="Roboto" charset="0"/>
                <a:cs typeface="Roboto" charset="0"/>
              </a:rPr>
              <a:t> on a trip to Dublin</a:t>
            </a:r>
          </a:p>
        </p:txBody>
      </p:sp>
    </p:spTree>
    <p:extLst>
      <p:ext uri="{BB962C8B-B14F-4D97-AF65-F5344CB8AC3E}">
        <p14:creationId xmlns:p14="http://schemas.microsoft.com/office/powerpoint/2010/main" val="3233898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321" y="2256834"/>
            <a:ext cx="9836331" cy="3118803"/>
          </a:xfrm>
          <a:prstGeom prst="rect">
            <a:avLst/>
          </a:prstGeom>
        </p:spPr>
        <p:txBody>
          <a:bodyPr wrap="square">
            <a:spAutoFit/>
          </a:bodyPr>
          <a:lstStyle/>
          <a:p>
            <a:pPr marL="573300" indent="-342900">
              <a:spcBef>
                <a:spcPts val="1000"/>
              </a:spcBef>
              <a:buFont typeface="Arial" charset="0"/>
              <a:buChar char="•"/>
            </a:pPr>
            <a:r>
              <a:rPr lang="en-GB" sz="2000" dirty="0">
                <a:latin typeface="Roboto Light" charset="0"/>
                <a:ea typeface="Roboto Light" charset="0"/>
                <a:cs typeface="Roboto Light" charset="0"/>
              </a:rPr>
              <a:t>SOURCE 4b</a:t>
            </a:r>
          </a:p>
          <a:p>
            <a:pPr marL="573300" indent="-342900">
              <a:spcBef>
                <a:spcPts val="1000"/>
              </a:spcBef>
              <a:buFont typeface="Arial" charset="0"/>
              <a:buChar char="•"/>
            </a:pPr>
            <a:r>
              <a:rPr lang="en-GB" sz="2000" dirty="0">
                <a:latin typeface="Roboto Light" charset="0"/>
                <a:ea typeface="Roboto Light" charset="0"/>
                <a:cs typeface="Roboto Light" charset="0"/>
              </a:rPr>
              <a:t>Excerpt of an oral history interview conducted with female </a:t>
            </a:r>
            <a:r>
              <a:rPr lang="en-GB" sz="2000" dirty="0" err="1">
                <a:latin typeface="Roboto Light" charset="0"/>
                <a:ea typeface="Roboto Light" charset="0"/>
                <a:cs typeface="Roboto Light" charset="0"/>
              </a:rPr>
              <a:t>Saadat</a:t>
            </a:r>
            <a:r>
              <a:rPr lang="en-GB" sz="2000" dirty="0">
                <a:latin typeface="Roboto Light" charset="0"/>
                <a:ea typeface="Roboto Light" charset="0"/>
                <a:cs typeface="Roboto Light" charset="0"/>
              </a:rPr>
              <a:t> Yusuf born 1943 who arrived in England in 1965.</a:t>
            </a:r>
          </a:p>
          <a:p>
            <a:pPr marL="573300" indent="-342900">
              <a:spcBef>
                <a:spcPts val="1000"/>
              </a:spcBef>
              <a:buFont typeface="Arial" charset="0"/>
              <a:buChar char="•"/>
            </a:pPr>
            <a:r>
              <a:rPr lang="en-GB" sz="2000" b="1" i="1" dirty="0">
                <a:solidFill>
                  <a:srgbClr val="C00000"/>
                </a:solidFill>
                <a:latin typeface="Roboto" charset="0"/>
                <a:ea typeface="Roboto" charset="0"/>
                <a:cs typeface="Roboto" charset="0"/>
              </a:rPr>
              <a:t>“Because as you say the Muslim women has no other places to go and to meet other people we started this Muslim Sister’s </a:t>
            </a:r>
            <a:r>
              <a:rPr lang="en-GB" sz="2000" b="1" i="1" dirty="0" err="1">
                <a:solidFill>
                  <a:srgbClr val="C00000"/>
                </a:solidFill>
                <a:latin typeface="Roboto" charset="0"/>
                <a:ea typeface="Roboto" charset="0"/>
                <a:cs typeface="Roboto" charset="0"/>
              </a:rPr>
              <a:t>Jamaat</a:t>
            </a:r>
            <a:r>
              <a:rPr lang="en-GB" sz="2000" b="1" i="1" dirty="0">
                <a:solidFill>
                  <a:srgbClr val="C00000"/>
                </a:solidFill>
                <a:latin typeface="Roboto" charset="0"/>
                <a:ea typeface="Roboto" charset="0"/>
                <a:cs typeface="Roboto" charset="0"/>
              </a:rPr>
              <a:t> I think its in 1986 or ’85. I wasn’t around with them at the time but it was a few sisters who actually embraced Islam at that time they wasn’t a Muslim, they embraced Islam they the ones started Muslim Sister’s </a:t>
            </a:r>
            <a:r>
              <a:rPr lang="en-GB" sz="2000" b="1" i="1" dirty="0" err="1">
                <a:solidFill>
                  <a:srgbClr val="C00000"/>
                </a:solidFill>
                <a:latin typeface="Roboto" charset="0"/>
                <a:ea typeface="Roboto" charset="0"/>
                <a:cs typeface="Roboto" charset="0"/>
              </a:rPr>
              <a:t>Jamaat</a:t>
            </a:r>
            <a:r>
              <a:rPr lang="en-GB" sz="2000" b="1" i="1" dirty="0">
                <a:solidFill>
                  <a:srgbClr val="C00000"/>
                </a:solidFill>
                <a:latin typeface="Roboto" charset="0"/>
                <a:ea typeface="Roboto" charset="0"/>
                <a:cs typeface="Roboto" charset="0"/>
              </a:rPr>
              <a:t>…But for the last twenty years I actually run it and I’m the coordinator, you know of the organisation.”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2902" y="667705"/>
            <a:ext cx="1275303" cy="586639"/>
          </a:xfrm>
          <a:prstGeom prst="rect">
            <a:avLst/>
          </a:prstGeom>
        </p:spPr>
      </p:pic>
      <p:sp>
        <p:nvSpPr>
          <p:cNvPr id="7" name="Title 1"/>
          <p:cNvSpPr txBox="1">
            <a:spLocks/>
          </p:cNvSpPr>
          <p:nvPr/>
        </p:nvSpPr>
        <p:spPr>
          <a:xfrm>
            <a:off x="546340" y="1219252"/>
            <a:ext cx="10938294" cy="1037582"/>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The Need for Community</a:t>
            </a:r>
          </a:p>
        </p:txBody>
      </p:sp>
    </p:spTree>
    <p:extLst>
      <p:ext uri="{BB962C8B-B14F-4D97-AF65-F5344CB8AC3E}">
        <p14:creationId xmlns:p14="http://schemas.microsoft.com/office/powerpoint/2010/main" val="2383241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24260"/>
            <a:ext cx="10515600" cy="4351338"/>
          </a:xfrm>
        </p:spPr>
        <p:txBody>
          <a:bodyPr>
            <a:normAutofit/>
          </a:bodyPr>
          <a:lstStyle/>
          <a:p>
            <a:r>
              <a:rPr lang="en-GB" sz="2000" dirty="0">
                <a:latin typeface="Roboto Light" charset="0"/>
                <a:ea typeface="Roboto Light" charset="0"/>
                <a:cs typeface="Roboto Light" charset="0"/>
              </a:rPr>
              <a:t>SOURCE 4c</a:t>
            </a:r>
          </a:p>
          <a:p>
            <a:r>
              <a:rPr lang="en-GB" sz="2000" dirty="0">
                <a:latin typeface="Roboto Light" charset="0"/>
                <a:ea typeface="Roboto Light" charset="0"/>
                <a:cs typeface="Roboto Light" charset="0"/>
              </a:rPr>
              <a:t>Excerpt of an oral history interview conducted with female </a:t>
            </a:r>
            <a:r>
              <a:rPr lang="en-GB" sz="2000" b="1" dirty="0" err="1">
                <a:latin typeface="Roboto" charset="0"/>
                <a:ea typeface="Roboto" charset="0"/>
                <a:cs typeface="Roboto" charset="0"/>
              </a:rPr>
              <a:t>Saadat</a:t>
            </a:r>
            <a:r>
              <a:rPr lang="en-GB" sz="2000" b="1" dirty="0">
                <a:latin typeface="Roboto" charset="0"/>
                <a:ea typeface="Roboto" charset="0"/>
                <a:cs typeface="Roboto" charset="0"/>
              </a:rPr>
              <a:t> Yusuf born 1943 </a:t>
            </a:r>
            <a:r>
              <a:rPr lang="en-GB" sz="2000" dirty="0">
                <a:latin typeface="Roboto Light" charset="0"/>
                <a:ea typeface="Roboto Light" charset="0"/>
                <a:cs typeface="Roboto Light" charset="0"/>
              </a:rPr>
              <a:t>who arrived in England in 1965</a:t>
            </a:r>
          </a:p>
          <a:p>
            <a:r>
              <a:rPr lang="en-GB" sz="2000" b="1" i="1" dirty="0">
                <a:solidFill>
                  <a:srgbClr val="C00000"/>
                </a:solidFill>
                <a:latin typeface="Roboto" charset="0"/>
                <a:ea typeface="Roboto" charset="0"/>
                <a:cs typeface="Roboto" charset="0"/>
              </a:rPr>
              <a:t>“The role is actually to create a space for sisters. You know that its sisters only with young children they can come. The first time we used we started sisters house like in here and we had teas and coffee and whatever. And the women just chat and so on. And then we improve in Ramadan we do like the last ten days in different sisters house. We actually sleep in sisters house. And in here, you  know, we sometimes do the last three days here and so on. So and we improved that we do classes.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2902" y="667705"/>
            <a:ext cx="1275303" cy="586639"/>
          </a:xfrm>
          <a:prstGeom prst="rect">
            <a:avLst/>
          </a:prstGeom>
        </p:spPr>
      </p:pic>
      <p:sp>
        <p:nvSpPr>
          <p:cNvPr id="7" name="Title 1"/>
          <p:cNvSpPr txBox="1">
            <a:spLocks/>
          </p:cNvSpPr>
          <p:nvPr/>
        </p:nvSpPr>
        <p:spPr>
          <a:xfrm>
            <a:off x="546340" y="1336526"/>
            <a:ext cx="10938294" cy="1387733"/>
          </a:xfrm>
          <a:prstGeom prst="rect">
            <a:avLst/>
          </a:prstGeom>
          <a:noFill/>
          <a:ln>
            <a:no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rgbClr val="C00000"/>
                </a:solidFill>
                <a:latin typeface="Roboto" charset="0"/>
                <a:ea typeface="Roboto" charset="0"/>
                <a:cs typeface="Roboto" charset="0"/>
              </a:rPr>
              <a:t>A Space for Sisters:</a:t>
            </a:r>
            <a:br>
              <a:rPr lang="en-GB" sz="5400" dirty="0">
                <a:solidFill>
                  <a:srgbClr val="C00000"/>
                </a:solidFill>
                <a:latin typeface="Roboto" charset="0"/>
                <a:ea typeface="Roboto" charset="0"/>
                <a:cs typeface="Roboto" charset="0"/>
              </a:rPr>
            </a:br>
            <a:r>
              <a:rPr lang="en-GB" sz="4200" dirty="0">
                <a:latin typeface="Roboto" charset="0"/>
                <a:ea typeface="Roboto" charset="0"/>
                <a:cs typeface="Roboto" charset="0"/>
              </a:rPr>
              <a:t>The Aim of the Muslim Sister’s </a:t>
            </a:r>
            <a:r>
              <a:rPr lang="en-GB" sz="4200" dirty="0" err="1">
                <a:latin typeface="Roboto" charset="0"/>
                <a:ea typeface="Roboto" charset="0"/>
                <a:cs typeface="Roboto" charset="0"/>
              </a:rPr>
              <a:t>Jamaat</a:t>
            </a:r>
            <a:endParaRPr lang="en-GB" sz="4200" dirty="0">
              <a:latin typeface="Roboto" charset="0"/>
              <a:ea typeface="Roboto" charset="0"/>
              <a:cs typeface="Roboto" charset="0"/>
            </a:endParaRPr>
          </a:p>
        </p:txBody>
      </p:sp>
    </p:spTree>
    <p:extLst>
      <p:ext uri="{BB962C8B-B14F-4D97-AF65-F5344CB8AC3E}">
        <p14:creationId xmlns:p14="http://schemas.microsoft.com/office/powerpoint/2010/main" val="3748557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9269" y="1874801"/>
            <a:ext cx="10840069" cy="3642023"/>
          </a:xfrm>
          <a:prstGeom prst="rect">
            <a:avLst/>
          </a:prstGeom>
          <a:noFill/>
        </p:spPr>
        <p:txBody>
          <a:bodyPr wrap="square" rtlCol="0">
            <a:spAutoFit/>
          </a:bodyPr>
          <a:lstStyle/>
          <a:p>
            <a:pPr marL="342900" indent="-342900">
              <a:spcBef>
                <a:spcPts val="1000"/>
              </a:spcBef>
              <a:buFont typeface="Arial" charset="0"/>
              <a:buChar char="•"/>
            </a:pPr>
            <a:r>
              <a:rPr lang="en-GB" sz="2000" dirty="0">
                <a:latin typeface="Roboto Light" charset="0"/>
                <a:ea typeface="Roboto Light" charset="0"/>
                <a:cs typeface="Roboto Light" charset="0"/>
              </a:rPr>
              <a:t>SOURCE 4d</a:t>
            </a:r>
          </a:p>
          <a:p>
            <a:pPr marL="342900" indent="-342900">
              <a:spcBef>
                <a:spcPts val="1000"/>
              </a:spcBef>
              <a:buFont typeface="Arial" charset="0"/>
              <a:buChar char="•"/>
            </a:pPr>
            <a:r>
              <a:rPr lang="en-GB" sz="2000" dirty="0">
                <a:latin typeface="Roboto Light" charset="0"/>
                <a:ea typeface="Roboto Light" charset="0"/>
                <a:cs typeface="Roboto Light" charset="0"/>
              </a:rPr>
              <a:t>Excerpt of an oral history interview conducted with female </a:t>
            </a:r>
            <a:r>
              <a:rPr lang="en-GB" sz="2000" dirty="0" err="1">
                <a:latin typeface="Roboto Light" charset="0"/>
                <a:ea typeface="Roboto Light" charset="0"/>
                <a:cs typeface="Roboto Light" charset="0"/>
              </a:rPr>
              <a:t>Saadat</a:t>
            </a:r>
            <a:r>
              <a:rPr lang="en-GB" sz="2000" dirty="0">
                <a:latin typeface="Roboto Light" charset="0"/>
                <a:ea typeface="Roboto Light" charset="0"/>
                <a:cs typeface="Roboto Light" charset="0"/>
              </a:rPr>
              <a:t> Yusuf born 1943 who arrived in England in 1965</a:t>
            </a:r>
          </a:p>
          <a:p>
            <a:pPr marL="342900" indent="-342900">
              <a:spcBef>
                <a:spcPts val="1000"/>
              </a:spcBef>
              <a:buFont typeface="Arial" charset="0"/>
              <a:buChar char="•"/>
            </a:pPr>
            <a:r>
              <a:rPr lang="en-GB" sz="2000" b="1" i="1" dirty="0">
                <a:solidFill>
                  <a:srgbClr val="C00000"/>
                </a:solidFill>
                <a:latin typeface="Roboto" charset="0"/>
                <a:ea typeface="Roboto" charset="0"/>
                <a:cs typeface="Roboto" charset="0"/>
              </a:rPr>
              <a:t>“Yeah, it’s a support group. Yes that’s why we say Muslim sisters, its not Nigerian, or African or Asian or whatever…sisters. Whatever you come from as long as you’re Muslim. However, even now we have the non-Muslim come. Why? Because some of the sisters they embrace Islam and they have their cousins or whatever are not Muslim so they say “Oh come you know to the group” and they come.“</a:t>
            </a:r>
          </a:p>
          <a:p>
            <a:endParaRPr lang="en-GB" dirty="0"/>
          </a:p>
          <a:p>
            <a:endParaRPr lang="en-GB" dirty="0"/>
          </a:p>
          <a:p>
            <a:endParaRPr lang="en-GB" dirty="0"/>
          </a:p>
        </p:txBody>
      </p:sp>
      <p:pic>
        <p:nvPicPr>
          <p:cNvPr id="5" name="Picture 4"/>
          <p:cNvPicPr>
            <a:picLocks noChangeAspect="1"/>
          </p:cNvPicPr>
          <p:nvPr/>
        </p:nvPicPr>
        <p:blipFill>
          <a:blip r:embed="rId2"/>
          <a:stretch>
            <a:fillRect/>
          </a:stretch>
        </p:blipFill>
        <p:spPr>
          <a:xfrm>
            <a:off x="9993086" y="568424"/>
            <a:ext cx="1432684" cy="658425"/>
          </a:xfrm>
          <a:prstGeom prst="rect">
            <a:avLst/>
          </a:prstGeom>
        </p:spPr>
      </p:pic>
    </p:spTree>
    <p:extLst>
      <p:ext uri="{BB962C8B-B14F-4D97-AF65-F5344CB8AC3E}">
        <p14:creationId xmlns:p14="http://schemas.microsoft.com/office/powerpoint/2010/main" val="1426004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838200" y="2456292"/>
            <a:ext cx="10515600" cy="32842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30400" lvl="0" indent="-230400">
              <a:lnSpc>
                <a:spcPct val="100000"/>
              </a:lnSpc>
              <a:buFont typeface="+mj-lt"/>
              <a:buAutoNum type="arabicPeriod"/>
            </a:pPr>
            <a:r>
              <a:rPr lang="en-GB" sz="2000" dirty="0">
                <a:latin typeface="Roboto Light" charset="0"/>
                <a:ea typeface="Roboto Light" charset="0"/>
                <a:cs typeface="Roboto Light" charset="0"/>
              </a:rPr>
              <a:t>Look at source 4a think about a time you went on a trip with family and friends outside your city or town. </a:t>
            </a:r>
            <a:r>
              <a:rPr lang="en-GB" sz="2000" b="1" dirty="0">
                <a:solidFill>
                  <a:srgbClr val="C00000"/>
                </a:solidFill>
                <a:latin typeface="Roboto" charset="0"/>
                <a:ea typeface="Roboto" charset="0"/>
                <a:cs typeface="Roboto" charset="0"/>
              </a:rPr>
              <a:t>Write down where you went and how you felt?</a:t>
            </a:r>
          </a:p>
          <a:p>
            <a:pPr marL="230400" lvl="0" indent="-230400">
              <a:lnSpc>
                <a:spcPct val="100000"/>
              </a:lnSpc>
              <a:buFont typeface="+mj-lt"/>
              <a:buAutoNum type="arabicPeriod"/>
            </a:pPr>
            <a:r>
              <a:rPr lang="en-GB" sz="2000" dirty="0">
                <a:latin typeface="Roboto Light" charset="0"/>
                <a:ea typeface="Roboto Light" charset="0"/>
                <a:cs typeface="Roboto Light" charset="0"/>
              </a:rPr>
              <a:t>Discuss and then write down the reasons you think the Muslim Sister’s </a:t>
            </a:r>
            <a:r>
              <a:rPr lang="en-GB" sz="2000" dirty="0" err="1">
                <a:latin typeface="Roboto Light" charset="0"/>
                <a:ea typeface="Roboto Light" charset="0"/>
                <a:cs typeface="Roboto Light" charset="0"/>
              </a:rPr>
              <a:t>Jamaat</a:t>
            </a:r>
            <a:r>
              <a:rPr lang="en-GB" sz="2000" dirty="0">
                <a:latin typeface="Roboto Light" charset="0"/>
                <a:ea typeface="Roboto Light" charset="0"/>
                <a:cs typeface="Roboto Light" charset="0"/>
              </a:rPr>
              <a:t> was formed. </a:t>
            </a:r>
            <a:r>
              <a:rPr lang="en-GB" sz="2000" b="1" dirty="0">
                <a:solidFill>
                  <a:srgbClr val="C00000"/>
                </a:solidFill>
                <a:latin typeface="Roboto" charset="0"/>
                <a:ea typeface="Roboto" charset="0"/>
                <a:cs typeface="Roboto" charset="0"/>
              </a:rPr>
              <a:t>What are the benefits of the group and who is it for?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2902" y="667705"/>
            <a:ext cx="1275303" cy="586639"/>
          </a:xfrm>
          <a:prstGeom prst="rect">
            <a:avLst/>
          </a:prstGeom>
        </p:spPr>
      </p:pic>
      <p:sp>
        <p:nvSpPr>
          <p:cNvPr id="9" name="Title 1"/>
          <p:cNvSpPr txBox="1">
            <a:spLocks/>
          </p:cNvSpPr>
          <p:nvPr/>
        </p:nvSpPr>
        <p:spPr>
          <a:xfrm>
            <a:off x="546340" y="1336527"/>
            <a:ext cx="10938294" cy="1037582"/>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rgbClr val="92D050"/>
                </a:solidFill>
                <a:latin typeface="Roboto" charset="0"/>
                <a:ea typeface="Roboto" charset="0"/>
                <a:cs typeface="Roboto" charset="0"/>
              </a:rPr>
              <a:t>Task</a:t>
            </a:r>
            <a:endParaRPr lang="en-GB" sz="5400" dirty="0">
              <a:latin typeface="Roboto" charset="0"/>
              <a:ea typeface="Roboto" charset="0"/>
              <a:cs typeface="Roboto" charset="0"/>
            </a:endParaRPr>
          </a:p>
        </p:txBody>
      </p:sp>
    </p:spTree>
    <p:extLst>
      <p:ext uri="{BB962C8B-B14F-4D97-AF65-F5344CB8AC3E}">
        <p14:creationId xmlns:p14="http://schemas.microsoft.com/office/powerpoint/2010/main" val="199031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44485"/>
            <a:ext cx="10515600" cy="3481252"/>
          </a:xfrm>
        </p:spPr>
        <p:txBody>
          <a:bodyPr>
            <a:normAutofit/>
          </a:bodyPr>
          <a:lstStyle/>
          <a:p>
            <a:pPr>
              <a:lnSpc>
                <a:spcPct val="100000"/>
              </a:lnSpc>
            </a:pPr>
            <a:r>
              <a:rPr lang="en-GB" sz="2200" dirty="0">
                <a:latin typeface="Roboto Light" charset="0"/>
                <a:ea typeface="Roboto Light" charset="0"/>
                <a:cs typeface="Roboto Light" charset="0"/>
              </a:rPr>
              <a:t>In the Black Community there are significant numbers who have converted</a:t>
            </a:r>
            <a:br>
              <a:rPr lang="en-GB" sz="2200" dirty="0">
                <a:latin typeface="Roboto Light" charset="0"/>
                <a:ea typeface="Roboto Light" charset="0"/>
                <a:cs typeface="Roboto Light" charset="0"/>
              </a:rPr>
            </a:br>
            <a:r>
              <a:rPr lang="en-GB" sz="2200" dirty="0">
                <a:latin typeface="Roboto Light" charset="0"/>
                <a:ea typeface="Roboto Light" charset="0"/>
                <a:cs typeface="Roboto Light" charset="0"/>
              </a:rPr>
              <a:t>to Islam</a:t>
            </a:r>
          </a:p>
          <a:p>
            <a:pPr>
              <a:lnSpc>
                <a:spcPct val="100000"/>
              </a:lnSpc>
            </a:pPr>
            <a:r>
              <a:rPr lang="en-GB" sz="2200" dirty="0">
                <a:latin typeface="Roboto Light" charset="0"/>
                <a:ea typeface="Roboto Light" charset="0"/>
                <a:cs typeface="Roboto Light" charset="0"/>
              </a:rPr>
              <a:t>Many of the people convert from Christianity</a:t>
            </a:r>
          </a:p>
          <a:p>
            <a:pPr>
              <a:lnSpc>
                <a:spcPct val="100000"/>
              </a:lnSpc>
            </a:pPr>
            <a:r>
              <a:rPr lang="en-GB" sz="2200" dirty="0">
                <a:latin typeface="Roboto Light" charset="0"/>
                <a:ea typeface="Roboto Light" charset="0"/>
                <a:cs typeface="Roboto Light" charset="0"/>
              </a:rPr>
              <a:t>Some are on a search for spirituality and come across Islam</a:t>
            </a:r>
          </a:p>
          <a:p>
            <a:pPr>
              <a:lnSpc>
                <a:spcPct val="100000"/>
              </a:lnSpc>
            </a:pPr>
            <a:r>
              <a:rPr lang="en-GB" sz="2200" dirty="0">
                <a:latin typeface="Roboto Light" charset="0"/>
                <a:ea typeface="Roboto Light" charset="0"/>
                <a:cs typeface="Roboto Light" charset="0"/>
              </a:rPr>
              <a:t>Others have said they converted to Islam because they feel it has the</a:t>
            </a:r>
            <a:br>
              <a:rPr lang="en-GB" sz="2200" dirty="0">
                <a:latin typeface="Roboto Light" charset="0"/>
                <a:ea typeface="Roboto Light" charset="0"/>
                <a:cs typeface="Roboto Light" charset="0"/>
              </a:rPr>
            </a:br>
            <a:r>
              <a:rPr lang="en-GB" sz="2200" dirty="0">
                <a:latin typeface="Roboto Light" charset="0"/>
                <a:ea typeface="Roboto Light" charset="0"/>
                <a:cs typeface="Roboto Light" charset="0"/>
              </a:rPr>
              <a:t>political structure for self advancement.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10" name="Title 1"/>
          <p:cNvSpPr txBox="1">
            <a:spLocks/>
          </p:cNvSpPr>
          <p:nvPr/>
        </p:nvSpPr>
        <p:spPr>
          <a:xfrm>
            <a:off x="1524000" y="1052475"/>
            <a:ext cx="9144000" cy="917839"/>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Black Muslim Converts</a:t>
            </a:r>
          </a:p>
        </p:txBody>
      </p:sp>
    </p:spTree>
    <p:extLst>
      <p:ext uri="{BB962C8B-B14F-4D97-AF65-F5344CB8AC3E}">
        <p14:creationId xmlns:p14="http://schemas.microsoft.com/office/powerpoint/2010/main" val="172532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2149751"/>
            <a:ext cx="7010399" cy="4082143"/>
          </a:xfrm>
        </p:spPr>
        <p:txBody>
          <a:bodyPr>
            <a:normAutofit fontScale="92500" lnSpcReduction="10000"/>
          </a:bodyPr>
          <a:lstStyle/>
          <a:p>
            <a:pPr marL="0" indent="0">
              <a:buNone/>
            </a:pPr>
            <a:r>
              <a:rPr lang="en-GB" u="sng" dirty="0">
                <a:hlinkClick r:id="rId2"/>
              </a:rPr>
              <a:t>Click here to watch:</a:t>
            </a:r>
            <a:r>
              <a:rPr lang="en-GB" dirty="0"/>
              <a:t> Tanya </a:t>
            </a:r>
            <a:r>
              <a:rPr lang="en-GB" dirty="0" err="1"/>
              <a:t>Muneera</a:t>
            </a:r>
            <a:r>
              <a:rPr lang="en-GB" dirty="0"/>
              <a:t> Williams</a:t>
            </a:r>
          </a:p>
          <a:p>
            <a:pPr marL="0" indent="0">
              <a:lnSpc>
                <a:spcPct val="120000"/>
              </a:lnSpc>
              <a:buNone/>
            </a:pPr>
            <a:r>
              <a:rPr lang="en-GB" sz="2100" dirty="0">
                <a:latin typeface="Roboto Light" charset="0"/>
                <a:ea typeface="Roboto Light" charset="0"/>
                <a:cs typeface="Roboto Light" charset="0"/>
              </a:rPr>
              <a:t>Release 2018      Duration 2 minutes 25</a:t>
            </a:r>
          </a:p>
          <a:p>
            <a:pPr marL="0" indent="0">
              <a:lnSpc>
                <a:spcPct val="120000"/>
              </a:lnSpc>
              <a:buNone/>
            </a:pPr>
            <a:endParaRPr lang="en-GB" sz="2200" dirty="0">
              <a:latin typeface="Roboto Light" charset="0"/>
              <a:ea typeface="Roboto Light" charset="0"/>
              <a:cs typeface="Roboto Light" charset="0"/>
            </a:endParaRPr>
          </a:p>
          <a:p>
            <a:pPr>
              <a:lnSpc>
                <a:spcPct val="120000"/>
              </a:lnSpc>
            </a:pPr>
            <a:r>
              <a:rPr lang="en-GB" sz="2400" dirty="0">
                <a:latin typeface="Roboto Light" charset="0"/>
                <a:ea typeface="Roboto Light" charset="0"/>
                <a:cs typeface="Roboto Light" charset="0"/>
              </a:rPr>
              <a:t>What did Tanya do after she discovered that in her opinion she didn’t ‘fit in’?</a:t>
            </a:r>
          </a:p>
          <a:p>
            <a:pPr>
              <a:lnSpc>
                <a:spcPct val="120000"/>
              </a:lnSpc>
            </a:pPr>
            <a:r>
              <a:rPr lang="en-GB" sz="2400" dirty="0">
                <a:latin typeface="Roboto Light" charset="0"/>
                <a:ea typeface="Roboto Light" charset="0"/>
                <a:cs typeface="Roboto Light" charset="0"/>
              </a:rPr>
              <a:t>Discuss what Tanya meant when she said ‘I am a universe.’</a:t>
            </a:r>
          </a:p>
          <a:p>
            <a:pPr>
              <a:lnSpc>
                <a:spcPct val="120000"/>
              </a:lnSpc>
            </a:pPr>
            <a:r>
              <a:rPr lang="en-GB" sz="2400" dirty="0">
                <a:latin typeface="Roboto Light" charset="0"/>
                <a:ea typeface="Roboto Light" charset="0"/>
                <a:cs typeface="Roboto Light" charset="0"/>
              </a:rPr>
              <a:t>Do you agree and disagree with Tanya that all people are universes. Explain why?</a:t>
            </a:r>
          </a:p>
          <a:p>
            <a:endParaRPr lang="en-GB" dirty="0"/>
          </a:p>
          <a:p>
            <a:endParaRPr lang="en-GB" dirty="0"/>
          </a:p>
        </p:txBody>
      </p:sp>
      <p:sp>
        <p:nvSpPr>
          <p:cNvPr id="4" name="AutoShape 2" descr="Image result for clip art film camera with play symb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itle 1"/>
          <p:cNvSpPr txBox="1">
            <a:spLocks/>
          </p:cNvSpPr>
          <p:nvPr/>
        </p:nvSpPr>
        <p:spPr>
          <a:xfrm>
            <a:off x="1524000" y="1052475"/>
            <a:ext cx="9144000" cy="917839"/>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Tanya </a:t>
            </a:r>
            <a:r>
              <a:rPr lang="en-GB" sz="5400" dirty="0" err="1">
                <a:latin typeface="Roboto" charset="0"/>
                <a:ea typeface="Roboto" charset="0"/>
                <a:cs typeface="Roboto" charset="0"/>
              </a:rPr>
              <a:t>Muneera</a:t>
            </a:r>
            <a:r>
              <a:rPr lang="en-GB" sz="5400" dirty="0">
                <a:latin typeface="Roboto" charset="0"/>
                <a:ea typeface="Roboto" charset="0"/>
                <a:cs typeface="Roboto" charset="0"/>
              </a:rPr>
              <a:t> Williams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2068286"/>
            <a:ext cx="3744686" cy="210415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356325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1577"/>
            <a:ext cx="10515600" cy="4351338"/>
          </a:xfrm>
        </p:spPr>
        <p:txBody>
          <a:bodyPr>
            <a:normAutofit/>
          </a:bodyPr>
          <a:lstStyle/>
          <a:p>
            <a:pPr>
              <a:lnSpc>
                <a:spcPct val="100000"/>
              </a:lnSpc>
            </a:pPr>
            <a:r>
              <a:rPr lang="en-GB" sz="2200" dirty="0">
                <a:latin typeface="Roboto" charset="0"/>
                <a:ea typeface="Roboto" charset="0"/>
                <a:cs typeface="Roboto" charset="0"/>
              </a:rPr>
              <a:t>Source 3a</a:t>
            </a:r>
          </a:p>
          <a:p>
            <a:pPr>
              <a:lnSpc>
                <a:spcPct val="100000"/>
              </a:lnSpc>
            </a:pPr>
            <a:r>
              <a:rPr lang="en-GB" sz="2200" dirty="0">
                <a:latin typeface="Roboto" charset="0"/>
                <a:ea typeface="Roboto" charset="0"/>
                <a:cs typeface="Roboto" charset="0"/>
              </a:rPr>
              <a:t>Excerpt from an oral history interview conducted with </a:t>
            </a:r>
            <a:r>
              <a:rPr lang="en-GB" sz="2200" b="1" dirty="0">
                <a:latin typeface="Roboto" charset="0"/>
                <a:ea typeface="Roboto" charset="0"/>
                <a:cs typeface="Roboto" charset="0"/>
              </a:rPr>
              <a:t>Bilal Ali Hugh, male 49 years old. </a:t>
            </a:r>
          </a:p>
          <a:p>
            <a:pPr marL="0" indent="0">
              <a:lnSpc>
                <a:spcPct val="100000"/>
              </a:lnSpc>
              <a:buNone/>
            </a:pPr>
            <a:r>
              <a:rPr lang="en-GB" sz="2200" b="1" i="1" dirty="0">
                <a:solidFill>
                  <a:srgbClr val="C00000"/>
                </a:solidFill>
                <a:latin typeface="Roboto" charset="0"/>
                <a:ea typeface="Roboto" charset="0"/>
                <a:cs typeface="Roboto" charset="0"/>
              </a:rPr>
              <a:t>“And then I came upon Malcolm X’s literature and read his life story and that was</a:t>
            </a:r>
            <a:br>
              <a:rPr lang="en-GB" sz="2200" b="1" i="1" dirty="0">
                <a:solidFill>
                  <a:srgbClr val="C00000"/>
                </a:solidFill>
                <a:latin typeface="Roboto" charset="0"/>
                <a:ea typeface="Roboto" charset="0"/>
                <a:cs typeface="Roboto" charset="0"/>
              </a:rPr>
            </a:br>
            <a:r>
              <a:rPr lang="en-GB" sz="2200" b="1" i="1" dirty="0">
                <a:solidFill>
                  <a:srgbClr val="C00000"/>
                </a:solidFill>
                <a:latin typeface="Roboto" charset="0"/>
                <a:ea typeface="Roboto" charset="0"/>
                <a:cs typeface="Roboto" charset="0"/>
              </a:rPr>
              <a:t>like the lights went on. Something happened and it became like wow. Islam, black consciousness, you know it was kind of synonymous in my mind at that time.</a:t>
            </a:r>
            <a:br>
              <a:rPr lang="en-GB" sz="2200" b="1" i="1" dirty="0">
                <a:solidFill>
                  <a:srgbClr val="C00000"/>
                </a:solidFill>
                <a:latin typeface="Roboto" charset="0"/>
                <a:ea typeface="Roboto" charset="0"/>
                <a:cs typeface="Roboto" charset="0"/>
              </a:rPr>
            </a:br>
            <a:r>
              <a:rPr lang="en-GB" sz="2200" b="1" i="1" dirty="0">
                <a:solidFill>
                  <a:srgbClr val="C00000"/>
                </a:solidFill>
                <a:latin typeface="Roboto" charset="0"/>
                <a:ea typeface="Roboto" charset="0"/>
                <a:cs typeface="Roboto" charset="0"/>
              </a:rPr>
              <a:t>But yeah Malcolm X was , I have to say, a key, pivotal person.”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
        <p:nvSpPr>
          <p:cNvPr id="7" name="Title 1"/>
          <p:cNvSpPr txBox="1">
            <a:spLocks/>
          </p:cNvSpPr>
          <p:nvPr/>
        </p:nvSpPr>
        <p:spPr>
          <a:xfrm>
            <a:off x="1524000" y="1052475"/>
            <a:ext cx="9144000" cy="1037582"/>
          </a:xfrm>
          <a:prstGeom prst="rect">
            <a:avLst/>
          </a:prstGeom>
          <a:noFill/>
          <a:ln>
            <a:no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Bilal Ali Hugh conversion to Islam</a:t>
            </a:r>
          </a:p>
        </p:txBody>
      </p:sp>
    </p:spTree>
    <p:extLst>
      <p:ext uri="{BB962C8B-B14F-4D97-AF65-F5344CB8AC3E}">
        <p14:creationId xmlns:p14="http://schemas.microsoft.com/office/powerpoint/2010/main" val="9365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5339"/>
            <a:ext cx="10515600" cy="1290918"/>
          </a:xfrm>
          <a:noFill/>
        </p:spPr>
        <p:txBody>
          <a:bodyPr>
            <a:normAutofit fontScale="90000"/>
          </a:bodyPr>
          <a:lstStyle/>
          <a:p>
            <a:r>
              <a:rPr lang="en-GB" dirty="0">
                <a:latin typeface="Roboto" charset="0"/>
                <a:ea typeface="Roboto" charset="0"/>
                <a:cs typeface="Roboto" charset="0"/>
              </a:rPr>
              <a:t>Discuss and write down 5 reasons why people may convert to Islam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713912010"/>
              </p:ext>
            </p:extLst>
          </p:nvPr>
        </p:nvGraphicFramePr>
        <p:xfrm>
          <a:off x="943429" y="2374295"/>
          <a:ext cx="8755742" cy="3754360"/>
        </p:xfrm>
        <a:graphic>
          <a:graphicData uri="http://schemas.openxmlformats.org/drawingml/2006/table">
            <a:tbl>
              <a:tblPr firstRow="1" bandRow="1">
                <a:tableStyleId>{5C22544A-7EE6-4342-B048-85BDC9FD1C3A}</a:tableStyleId>
              </a:tblPr>
              <a:tblGrid>
                <a:gridCol w="4377871">
                  <a:extLst>
                    <a:ext uri="{9D8B030D-6E8A-4147-A177-3AD203B41FA5}">
                      <a16:colId xmlns:a16="http://schemas.microsoft.com/office/drawing/2014/main" val="20000"/>
                    </a:ext>
                  </a:extLst>
                </a:gridCol>
                <a:gridCol w="4377871">
                  <a:extLst>
                    <a:ext uri="{9D8B030D-6E8A-4147-A177-3AD203B41FA5}">
                      <a16:colId xmlns:a16="http://schemas.microsoft.com/office/drawing/2014/main" val="20001"/>
                    </a:ext>
                  </a:extLst>
                </a:gridCol>
              </a:tblGrid>
              <a:tr h="750872">
                <a:tc>
                  <a:txBody>
                    <a:bodyPr/>
                    <a:lstStyle/>
                    <a:p>
                      <a:r>
                        <a:rPr lang="en-US" b="0" i="0" dirty="0">
                          <a:latin typeface="Roboto" charset="0"/>
                          <a:ea typeface="Roboto" charset="0"/>
                          <a:cs typeface="Roboto" charset="0"/>
                        </a:rPr>
                        <a:t>1.</a:t>
                      </a:r>
                      <a:r>
                        <a:rPr lang="en-US" b="0" i="0" baseline="0" dirty="0">
                          <a:latin typeface="Roboto" charset="0"/>
                          <a:ea typeface="Roboto" charset="0"/>
                          <a:cs typeface="Roboto" charset="0"/>
                        </a:rPr>
                        <a:t> Identity</a:t>
                      </a:r>
                      <a:endParaRPr lang="en-US" b="0" i="0" dirty="0">
                        <a:latin typeface="Roboto" charset="0"/>
                        <a:ea typeface="Roboto" charset="0"/>
                        <a:cs typeface="Roboto" charset="0"/>
                      </a:endParaRPr>
                    </a:p>
                  </a:txBody>
                  <a:tcPr/>
                </a:tc>
                <a:tc>
                  <a:txBody>
                    <a:bodyPr/>
                    <a:lstStyle/>
                    <a:p>
                      <a:endParaRPr lang="en-US" dirty="0"/>
                    </a:p>
                  </a:txBody>
                  <a:tcPr/>
                </a:tc>
                <a:extLst>
                  <a:ext uri="{0D108BD9-81ED-4DB2-BD59-A6C34878D82A}">
                    <a16:rowId xmlns:a16="http://schemas.microsoft.com/office/drawing/2014/main" val="10000"/>
                  </a:ext>
                </a:extLst>
              </a:tr>
              <a:tr h="750872">
                <a:tc>
                  <a:txBody>
                    <a:bodyPr/>
                    <a:lstStyle/>
                    <a:p>
                      <a:r>
                        <a:rPr lang="en-US" dirty="0"/>
                        <a:t>2</a:t>
                      </a:r>
                    </a:p>
                  </a:txBody>
                  <a:tcPr/>
                </a:tc>
                <a:tc>
                  <a:txBody>
                    <a:bodyPr/>
                    <a:lstStyle/>
                    <a:p>
                      <a:endParaRPr lang="en-US" dirty="0"/>
                    </a:p>
                  </a:txBody>
                  <a:tcPr/>
                </a:tc>
                <a:extLst>
                  <a:ext uri="{0D108BD9-81ED-4DB2-BD59-A6C34878D82A}">
                    <a16:rowId xmlns:a16="http://schemas.microsoft.com/office/drawing/2014/main" val="10001"/>
                  </a:ext>
                </a:extLst>
              </a:tr>
              <a:tr h="750872">
                <a:tc>
                  <a:txBody>
                    <a:bodyPr/>
                    <a:lstStyle/>
                    <a:p>
                      <a:r>
                        <a:rPr lang="en-US" dirty="0"/>
                        <a:t>3</a:t>
                      </a:r>
                    </a:p>
                  </a:txBody>
                  <a:tcPr/>
                </a:tc>
                <a:tc>
                  <a:txBody>
                    <a:bodyPr/>
                    <a:lstStyle/>
                    <a:p>
                      <a:endParaRPr lang="en-US"/>
                    </a:p>
                  </a:txBody>
                  <a:tcPr/>
                </a:tc>
                <a:extLst>
                  <a:ext uri="{0D108BD9-81ED-4DB2-BD59-A6C34878D82A}">
                    <a16:rowId xmlns:a16="http://schemas.microsoft.com/office/drawing/2014/main" val="10002"/>
                  </a:ext>
                </a:extLst>
              </a:tr>
              <a:tr h="750872">
                <a:tc>
                  <a:txBody>
                    <a:bodyPr/>
                    <a:lstStyle/>
                    <a:p>
                      <a:r>
                        <a:rPr lang="en-US" dirty="0"/>
                        <a:t>4</a:t>
                      </a:r>
                    </a:p>
                  </a:txBody>
                  <a:tcPr/>
                </a:tc>
                <a:tc>
                  <a:txBody>
                    <a:bodyPr/>
                    <a:lstStyle/>
                    <a:p>
                      <a:endParaRPr lang="en-US"/>
                    </a:p>
                  </a:txBody>
                  <a:tcPr/>
                </a:tc>
                <a:extLst>
                  <a:ext uri="{0D108BD9-81ED-4DB2-BD59-A6C34878D82A}">
                    <a16:rowId xmlns:a16="http://schemas.microsoft.com/office/drawing/2014/main" val="10003"/>
                  </a:ext>
                </a:extLst>
              </a:tr>
              <a:tr h="750872">
                <a:tc>
                  <a:txBody>
                    <a:bodyPr/>
                    <a:lstStyle/>
                    <a:p>
                      <a:r>
                        <a:rPr lang="en-US" dirty="0"/>
                        <a:t>5</a:t>
                      </a:r>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61459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31971" y="2090057"/>
            <a:ext cx="6180909" cy="3847207"/>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Roboto Light" charset="0"/>
                <a:ea typeface="Roboto Light" charset="0"/>
                <a:cs typeface="Roboto Light" charset="0"/>
              </a:rPr>
              <a:t>The continent of Africa is home to a high population of Muslims</a:t>
            </a:r>
          </a:p>
          <a:p>
            <a:pPr marL="342900" indent="-342900">
              <a:buFont typeface="Arial" panose="020B0604020202020204" pitchFamily="34" charset="0"/>
              <a:buChar char="•"/>
            </a:pPr>
            <a:r>
              <a:rPr lang="en-GB" sz="2000" dirty="0">
                <a:latin typeface="Roboto Light" charset="0"/>
                <a:ea typeface="Roboto Light" charset="0"/>
                <a:cs typeface="Roboto Light" charset="0"/>
              </a:rPr>
              <a:t>Majority Muslim countries are in the north e.g. Egypt, Sudan, Algeria and Morocco</a:t>
            </a:r>
          </a:p>
          <a:p>
            <a:pPr marL="342900" indent="-342900">
              <a:buFont typeface="Arial" panose="020B0604020202020204" pitchFamily="34" charset="0"/>
              <a:buChar char="•"/>
            </a:pPr>
            <a:r>
              <a:rPr lang="en-GB" sz="2000" dirty="0">
                <a:latin typeface="Roboto Light" charset="0"/>
                <a:ea typeface="Roboto Light" charset="0"/>
                <a:cs typeface="Roboto Light" charset="0"/>
              </a:rPr>
              <a:t>Countries in West Africa with large Muslim populations are: Gambia, Mauritania, Mali, Nigeria and Senegal</a:t>
            </a:r>
          </a:p>
          <a:p>
            <a:pPr marL="342900" indent="-342900">
              <a:buFont typeface="Arial" panose="020B0604020202020204" pitchFamily="34" charset="0"/>
              <a:buChar char="•"/>
            </a:pPr>
            <a:r>
              <a:rPr lang="en-GB" sz="2000" dirty="0">
                <a:latin typeface="Roboto Light" charset="0"/>
                <a:ea typeface="Roboto Light" charset="0"/>
                <a:cs typeface="Roboto Light" charset="0"/>
              </a:rPr>
              <a:t>Muslims can be found living in most African countries</a:t>
            </a:r>
          </a:p>
          <a:p>
            <a:pPr marL="342900" indent="-342900">
              <a:buFont typeface="Arial" panose="020B0604020202020204" pitchFamily="34" charset="0"/>
              <a:buChar char="•"/>
            </a:pPr>
            <a:r>
              <a:rPr lang="en-GB" sz="2000" dirty="0">
                <a:latin typeface="Roboto Light" charset="0"/>
                <a:ea typeface="Roboto Light" charset="0"/>
                <a:cs typeface="Roboto Light" charset="0"/>
              </a:rPr>
              <a:t>In South Africa Islam is the fastest growing religion.</a:t>
            </a:r>
          </a:p>
          <a:p>
            <a:pPr marL="342900" indent="-342900">
              <a:buFont typeface="Arial" panose="020B0604020202020204" pitchFamily="34" charset="0"/>
              <a:buChar char="•"/>
            </a:pPr>
            <a:endParaRPr lang="en-GB" sz="2400" dirty="0"/>
          </a:p>
        </p:txBody>
      </p:sp>
      <p:pic>
        <p:nvPicPr>
          <p:cNvPr id="1026" name="Picture 2" descr="olonial map of AfricaÂ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86" y="1828799"/>
            <a:ext cx="4735286" cy="486341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524000" y="1052475"/>
            <a:ext cx="9144000" cy="1037582"/>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Islam in Africa</a:t>
            </a:r>
          </a:p>
        </p:txBody>
      </p:sp>
      <p:sp>
        <p:nvSpPr>
          <p:cNvPr id="9" name="Rectangle 8"/>
          <p:cNvSpPr/>
          <p:nvPr/>
        </p:nvSpPr>
        <p:spPr>
          <a:xfrm>
            <a:off x="745672" y="5976257"/>
            <a:ext cx="2090057" cy="715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332765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17817" y="2131577"/>
            <a:ext cx="5183931" cy="4086704"/>
          </a:xfrm>
          <a:prstGeom prst="rect">
            <a:avLst/>
          </a:prstGeom>
        </p:spPr>
      </p:pic>
      <p:sp>
        <p:nvSpPr>
          <p:cNvPr id="5" name="TextBox 4"/>
          <p:cNvSpPr txBox="1"/>
          <p:nvPr/>
        </p:nvSpPr>
        <p:spPr>
          <a:xfrm>
            <a:off x="6352135" y="2090057"/>
            <a:ext cx="5459505" cy="3785652"/>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Roboto Light" charset="0"/>
                <a:ea typeface="Roboto Light" charset="0"/>
                <a:cs typeface="Roboto Light" charset="0"/>
              </a:rPr>
              <a:t>Muslims can be found in many countries in the Caribbean. </a:t>
            </a:r>
          </a:p>
          <a:p>
            <a:pPr marL="342900" indent="-342900">
              <a:buFont typeface="Arial" panose="020B0604020202020204" pitchFamily="34" charset="0"/>
              <a:buChar char="•"/>
            </a:pPr>
            <a:r>
              <a:rPr lang="en-GB" sz="2000" dirty="0">
                <a:latin typeface="Roboto Light" charset="0"/>
                <a:ea typeface="Roboto Light" charset="0"/>
                <a:cs typeface="Roboto Light" charset="0"/>
              </a:rPr>
              <a:t>These countries include Jamaica, Guyana, Trinidad and Dominica.</a:t>
            </a:r>
          </a:p>
          <a:p>
            <a:pPr marL="342900" indent="-342900">
              <a:buFont typeface="Arial" panose="020B0604020202020204" pitchFamily="34" charset="0"/>
              <a:buChar char="•"/>
            </a:pPr>
            <a:r>
              <a:rPr lang="en-GB" sz="2000" dirty="0">
                <a:latin typeface="Roboto Light" charset="0"/>
                <a:ea typeface="Roboto Light" charset="0"/>
                <a:cs typeface="Roboto Light" charset="0"/>
              </a:rPr>
              <a:t>The first significant wave of Caribbean Muslims in the UK dates back to the 1950’s.</a:t>
            </a:r>
          </a:p>
          <a:p>
            <a:pPr marL="342900" indent="-342900">
              <a:buFont typeface="Arial" panose="020B0604020202020204" pitchFamily="34" charset="0"/>
              <a:buChar char="•"/>
            </a:pPr>
            <a:r>
              <a:rPr lang="en-GB" sz="2000" dirty="0">
                <a:latin typeface="Roboto Light" charset="0"/>
                <a:ea typeface="Roboto Light" charset="0"/>
                <a:cs typeface="Roboto Light" charset="0"/>
              </a:rPr>
              <a:t>It started with individuals converting to Islam.</a:t>
            </a:r>
          </a:p>
          <a:p>
            <a:pPr marL="342900" indent="-342900">
              <a:buFont typeface="Arial" panose="020B0604020202020204" pitchFamily="34" charset="0"/>
              <a:buChar char="•"/>
            </a:pPr>
            <a:r>
              <a:rPr lang="en-GB" sz="2000" dirty="0">
                <a:latin typeface="Roboto Light" charset="0"/>
                <a:ea typeface="Roboto Light" charset="0"/>
                <a:cs typeface="Roboto Light" charset="0"/>
              </a:rPr>
              <a:t>Most of them were Christians before that.</a:t>
            </a:r>
          </a:p>
          <a:p>
            <a:pPr marL="342900" indent="-342900">
              <a:buFont typeface="Arial" panose="020B0604020202020204" pitchFamily="34" charset="0"/>
              <a:buChar char="•"/>
            </a:pPr>
            <a:r>
              <a:rPr lang="en-GB" sz="2000" dirty="0">
                <a:latin typeface="Roboto Light" charset="0"/>
                <a:ea typeface="Roboto Light" charset="0"/>
                <a:cs typeface="Roboto Light" charset="0"/>
              </a:rPr>
              <a:t>One of the main reasons blacks were converting to Islam is because they saw justice and equality in the new religion.</a:t>
            </a:r>
          </a:p>
        </p:txBody>
      </p:sp>
      <p:sp>
        <p:nvSpPr>
          <p:cNvPr id="7" name="Title 1"/>
          <p:cNvSpPr txBox="1">
            <a:spLocks/>
          </p:cNvSpPr>
          <p:nvPr/>
        </p:nvSpPr>
        <p:spPr>
          <a:xfrm>
            <a:off x="1524000" y="1052475"/>
            <a:ext cx="9144000" cy="1037582"/>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Islam in the Caribbean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335500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0344" y="2514600"/>
            <a:ext cx="5918817" cy="3717236"/>
          </a:xfrm>
        </p:spPr>
      </p:pic>
      <p:sp>
        <p:nvSpPr>
          <p:cNvPr id="5" name="TextBox 4"/>
          <p:cNvSpPr txBox="1"/>
          <p:nvPr/>
        </p:nvSpPr>
        <p:spPr>
          <a:xfrm>
            <a:off x="7566979" y="2362303"/>
            <a:ext cx="3688849" cy="2616101"/>
          </a:xfrm>
          <a:prstGeom prst="rect">
            <a:avLst/>
          </a:prstGeom>
          <a:noFill/>
          <a:ln>
            <a:noFill/>
          </a:ln>
        </p:spPr>
        <p:txBody>
          <a:bodyPr wrap="square" rtlCol="0">
            <a:spAutoFit/>
          </a:bodyPr>
          <a:lstStyle/>
          <a:p>
            <a:r>
              <a:rPr lang="en-GB" sz="2400" dirty="0">
                <a:latin typeface="Roboto Light" charset="0"/>
                <a:ea typeface="Roboto Light" charset="0"/>
                <a:cs typeface="Roboto Light" charset="0"/>
              </a:rPr>
              <a:t>Muslim Association of Nigeria on Old Kent Road is one of the first black owned mosques in the UK and is found in South London.</a:t>
            </a:r>
          </a:p>
          <a:p>
            <a:endParaRPr lang="en-GB" sz="2000" dirty="0">
              <a:latin typeface="Roboto Light" charset="0"/>
              <a:ea typeface="Roboto Light" charset="0"/>
              <a:cs typeface="Roboto Light" charset="0"/>
            </a:endParaRPr>
          </a:p>
        </p:txBody>
      </p:sp>
      <p:sp>
        <p:nvSpPr>
          <p:cNvPr id="6" name="TextBox 5"/>
          <p:cNvSpPr txBox="1"/>
          <p:nvPr/>
        </p:nvSpPr>
        <p:spPr>
          <a:xfrm>
            <a:off x="1110344" y="2041514"/>
            <a:ext cx="2913017" cy="369332"/>
          </a:xfrm>
          <a:prstGeom prst="rect">
            <a:avLst/>
          </a:prstGeom>
          <a:noFill/>
        </p:spPr>
        <p:txBody>
          <a:bodyPr wrap="square" rtlCol="0">
            <a:spAutoFit/>
          </a:bodyPr>
          <a:lstStyle/>
          <a:p>
            <a:r>
              <a:rPr lang="en-GB" dirty="0">
                <a:latin typeface="Roboto Light" charset="0"/>
                <a:ea typeface="Roboto Light" charset="0"/>
                <a:cs typeface="Roboto Light" charset="0"/>
              </a:rPr>
              <a:t>SOURCE 3b</a:t>
            </a:r>
          </a:p>
        </p:txBody>
      </p:sp>
      <p:sp>
        <p:nvSpPr>
          <p:cNvPr id="8" name="Title 1"/>
          <p:cNvSpPr txBox="1">
            <a:spLocks/>
          </p:cNvSpPr>
          <p:nvPr/>
        </p:nvSpPr>
        <p:spPr>
          <a:xfrm>
            <a:off x="1524000" y="1052475"/>
            <a:ext cx="9144000" cy="1037582"/>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Roboto" charset="0"/>
                <a:ea typeface="Roboto" charset="0"/>
                <a:cs typeface="Roboto" charset="0"/>
              </a:rPr>
              <a:t>Old Kent Road Mosque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718" y="353730"/>
            <a:ext cx="1428750" cy="657225"/>
          </a:xfrm>
          <a:prstGeom prst="rect">
            <a:avLst/>
          </a:prstGeom>
        </p:spPr>
      </p:pic>
    </p:spTree>
    <p:extLst>
      <p:ext uri="{BB962C8B-B14F-4D97-AF65-F5344CB8AC3E}">
        <p14:creationId xmlns:p14="http://schemas.microsoft.com/office/powerpoint/2010/main" val="2362885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1412</TotalTime>
  <Words>1623</Words>
  <Application>Microsoft Macintosh PowerPoint</Application>
  <PresentationFormat>Widescreen</PresentationFormat>
  <Paragraphs>114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Roboto</vt:lpstr>
      <vt:lpstr>Roboto Light</vt:lpstr>
      <vt:lpstr>Office Theme</vt:lpstr>
      <vt:lpstr>PowerPoint Presentation</vt:lpstr>
      <vt:lpstr>PowerPoint Presentation</vt:lpstr>
      <vt:lpstr>PowerPoint Presentation</vt:lpstr>
      <vt:lpstr>PowerPoint Presentation</vt:lpstr>
      <vt:lpstr>PowerPoint Presentation</vt:lpstr>
      <vt:lpstr>Discuss and write down 5 reasons why people may convert to Islam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Muslims in Britain</dc:title>
  <dc:creator>Rakin Fetuga</dc:creator>
  <cp:lastModifiedBy>Sadiya Ahmed</cp:lastModifiedBy>
  <cp:revision>153</cp:revision>
  <dcterms:created xsi:type="dcterms:W3CDTF">2018-09-22T12:56:16Z</dcterms:created>
  <dcterms:modified xsi:type="dcterms:W3CDTF">2018-11-15T19:52:00Z</dcterms:modified>
</cp:coreProperties>
</file>