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6" r:id="rId6"/>
    <p:sldId id="265" r:id="rId7"/>
    <p:sldId id="268" r:id="rId8"/>
    <p:sldId id="275" r:id="rId9"/>
    <p:sldId id="269" r:id="rId10"/>
    <p:sldId id="270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26" autoAdjust="0"/>
  </p:normalViewPr>
  <p:slideViewPr>
    <p:cSldViewPr snapToGrid="0" snapToObjects="1">
      <p:cViewPr>
        <p:scale>
          <a:sx n="75" d="100"/>
          <a:sy n="75" d="100"/>
        </p:scale>
        <p:origin x="-17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1E688-98EC-9348-80EA-E4E1C5E087C4}" type="datetime1">
              <a:rPr lang="en-GB" smtClean="0"/>
              <a:t>05/02/15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B9F39-5E6E-844A-A0A3-8721B30E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0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EDC41-D41C-C14D-80E0-6709F088FD5C}" type="datetime1">
              <a:rPr lang="en-GB" smtClean="0"/>
              <a:t>05/02/15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58332-A6EC-2C43-AE72-A1D94721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8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69378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9881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838200" y="265121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2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9881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6366352"/>
            <a:ext cx="1385248" cy="491648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57200" y="1600201"/>
            <a:ext cx="8229600" cy="369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9881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52" y="6366352"/>
            <a:ext cx="1385248" cy="491648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57200" y="1600201"/>
            <a:ext cx="8229600" cy="369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6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1477_LSE_50_Psychology_Identity_Powerpoint_080914-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4" y="12699"/>
            <a:ext cx="9164753" cy="68453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69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756112" y="-954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9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ctrTitle"/>
          </p:nvPr>
        </p:nvSpPr>
        <p:spPr>
          <a:xfrm>
            <a:off x="685800" y="898162"/>
            <a:ext cx="7772400" cy="147002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Shades of Muslim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685800" y="2160149"/>
            <a:ext cx="7772400" cy="3258517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Racialisation, representation and White British Muslims</a:t>
            </a:r>
          </a:p>
          <a:p>
            <a:pPr algn="ctr"/>
            <a:endParaRPr lang="en-GB" sz="1300" dirty="0" smtClean="0">
              <a:solidFill>
                <a:schemeClr val="tx1"/>
              </a:solidFill>
            </a:endParaRPr>
          </a:p>
          <a:p>
            <a:pPr algn="ctr"/>
            <a:endParaRPr lang="en-GB" sz="1300" dirty="0" smtClean="0">
              <a:solidFill>
                <a:schemeClr val="tx1"/>
              </a:solidFill>
            </a:endParaRPr>
          </a:p>
          <a:p>
            <a:pPr algn="ctr"/>
            <a:endParaRPr lang="en-GB" sz="1300" dirty="0" smtClean="0">
              <a:solidFill>
                <a:schemeClr val="tx1"/>
              </a:solidFill>
            </a:endParaRPr>
          </a:p>
          <a:p>
            <a:pPr algn="ctr"/>
            <a:r>
              <a:rPr lang="en-GB" sz="1800" b="1" dirty="0" smtClean="0">
                <a:solidFill>
                  <a:schemeClr val="tx1"/>
                </a:solidFill>
              </a:rPr>
              <a:t>Amena Amer</a:t>
            </a:r>
          </a:p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PhD student, Institute of Social Psychology</a:t>
            </a:r>
          </a:p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London School of Economics and Political Science</a:t>
            </a:r>
          </a:p>
          <a:p>
            <a:pPr algn="ctr"/>
            <a:endParaRPr lang="en-GB" sz="1800" dirty="0" smtClean="0">
              <a:solidFill>
                <a:schemeClr val="tx1"/>
              </a:solidFill>
            </a:endParaRPr>
          </a:p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Email: </a:t>
            </a:r>
            <a:r>
              <a:rPr lang="en-GB" sz="1800" b="1" dirty="0">
                <a:solidFill>
                  <a:schemeClr val="tx1"/>
                </a:solidFill>
              </a:rPr>
              <a:t>a.amer@lse.ac.uk</a:t>
            </a:r>
          </a:p>
          <a:p>
            <a:pPr algn="ctr"/>
            <a:endParaRPr lang="en-GB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5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8"/>
          <p:cNvSpPr txBox="1">
            <a:spLocks/>
          </p:cNvSpPr>
          <p:nvPr/>
        </p:nvSpPr>
        <p:spPr>
          <a:xfrm>
            <a:off x="694267" y="1303873"/>
            <a:ext cx="7763933" cy="5249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N</a:t>
            </a:r>
            <a:r>
              <a:rPr lang="en-GB" dirty="0" smtClean="0">
                <a:solidFill>
                  <a:srgbClr val="000000"/>
                </a:solidFill>
              </a:rPr>
              <a:t>otion </a:t>
            </a:r>
            <a:r>
              <a:rPr lang="en-GB" dirty="0">
                <a:solidFill>
                  <a:srgbClr val="000000"/>
                </a:solidFill>
              </a:rPr>
              <a:t>of being Muslim principally foreign, and </a:t>
            </a:r>
            <a:r>
              <a:rPr lang="en-GB" dirty="0" smtClean="0">
                <a:solidFill>
                  <a:srgbClr val="000000"/>
                </a:solidFill>
              </a:rPr>
              <a:t>cannot </a:t>
            </a:r>
            <a:r>
              <a:rPr lang="en-GB" dirty="0">
                <a:solidFill>
                  <a:srgbClr val="000000"/>
                </a:solidFill>
              </a:rPr>
              <a:t>be placed alongside a White </a:t>
            </a:r>
            <a:r>
              <a:rPr lang="en-GB" dirty="0" smtClean="0">
                <a:solidFill>
                  <a:srgbClr val="000000"/>
                </a:solidFill>
              </a:rPr>
              <a:t>British identity. </a:t>
            </a:r>
          </a:p>
          <a:p>
            <a:endParaRPr lang="en-GB" sz="17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“</a:t>
            </a:r>
            <a:r>
              <a:rPr lang="en-GB" dirty="0" err="1" smtClean="0">
                <a:solidFill>
                  <a:srgbClr val="000000"/>
                </a:solidFill>
              </a:rPr>
              <a:t>Pakistanised</a:t>
            </a:r>
            <a:r>
              <a:rPr lang="en-GB" dirty="0" smtClean="0">
                <a:solidFill>
                  <a:srgbClr val="000000"/>
                </a:solidFill>
              </a:rPr>
              <a:t>” (</a:t>
            </a:r>
            <a:r>
              <a:rPr lang="en-GB" dirty="0" err="1" smtClean="0">
                <a:solidFill>
                  <a:srgbClr val="000000"/>
                </a:solidFill>
              </a:rPr>
              <a:t>Köse</a:t>
            </a:r>
            <a:r>
              <a:rPr lang="en-GB" dirty="0" smtClean="0">
                <a:solidFill>
                  <a:srgbClr val="000000"/>
                </a:solidFill>
              </a:rPr>
              <a:t>, 1996).</a:t>
            </a:r>
          </a:p>
          <a:p>
            <a:endParaRPr lang="en-GB" sz="17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“Not quite White enough” or “not White” at all (</a:t>
            </a:r>
            <a:r>
              <a:rPr lang="en-GB" dirty="0" err="1" smtClean="0">
                <a:solidFill>
                  <a:srgbClr val="000000"/>
                </a:solidFill>
              </a:rPr>
              <a:t>Moosavi</a:t>
            </a:r>
            <a:r>
              <a:rPr lang="en-GB" dirty="0" smtClean="0">
                <a:solidFill>
                  <a:srgbClr val="000000"/>
                </a:solidFill>
              </a:rPr>
              <a:t>, 2014).</a:t>
            </a:r>
          </a:p>
          <a:p>
            <a:endParaRPr lang="en-GB" sz="17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Mirrors the narrative around Muslims in the media – “outsiders”, “foreign” religion, far removed from what is institutionalised as British.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9467" y="1134536"/>
            <a:ext cx="8382000" cy="16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4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685800" y="29684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Visual markers and racialisation</a:t>
            </a:r>
            <a:endParaRPr lang="en-GB" dirty="0"/>
          </a:p>
        </p:txBody>
      </p:sp>
      <p:sp>
        <p:nvSpPr>
          <p:cNvPr id="4" name="Subtitle 8"/>
          <p:cNvSpPr txBox="1">
            <a:spLocks/>
          </p:cNvSpPr>
          <p:nvPr/>
        </p:nvSpPr>
        <p:spPr>
          <a:xfrm>
            <a:off x="838200" y="1727198"/>
            <a:ext cx="7620000" cy="4436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Racialisation more likely to occur where visual markers of “Muslim-ness” are present, e.g. hijab.</a:t>
            </a:r>
          </a:p>
          <a:p>
            <a:endParaRPr lang="en-GB" sz="16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V</a:t>
            </a:r>
            <a:r>
              <a:rPr lang="en-GB" dirty="0" smtClean="0">
                <a:solidFill>
                  <a:srgbClr val="000000"/>
                </a:solidFill>
              </a:rPr>
              <a:t>isual markers of religion are powerful, particularly in the case of White converts where they can challenge representations of who Muslims are and what they look like.</a:t>
            </a:r>
          </a:p>
          <a:p>
            <a:endParaRPr lang="en-GB" sz="19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White Female Muslim converts who wear the hijab more likely to experience anti-Muslim attacks (Franks, 2000).</a:t>
            </a:r>
          </a:p>
          <a:p>
            <a:endParaRPr lang="en-GB" sz="1900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9467" y="1507069"/>
            <a:ext cx="8382000" cy="16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0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685800" y="798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Moving forward</a:t>
            </a:r>
            <a:endParaRPr lang="en-GB" dirty="0"/>
          </a:p>
        </p:txBody>
      </p:sp>
      <p:sp>
        <p:nvSpPr>
          <p:cNvPr id="4" name="Subtitle 8"/>
          <p:cNvSpPr txBox="1">
            <a:spLocks/>
          </p:cNvSpPr>
          <p:nvPr/>
        </p:nvSpPr>
        <p:spPr>
          <a:xfrm>
            <a:off x="482600" y="1439335"/>
            <a:ext cx="4207933" cy="4944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Must not fall into the same trap.</a:t>
            </a:r>
          </a:p>
          <a:p>
            <a:endParaRPr lang="en-GB" sz="17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British Muslim heritage isn’t something that was brought over from abroad necessarily, there is also a “home-grown” heritage.</a:t>
            </a:r>
          </a:p>
          <a:p>
            <a:endParaRPr lang="en-GB" sz="19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tx1"/>
                </a:solidFill>
              </a:rPr>
              <a:t>“…My family and I break our fast with leek and potato soup… for Eid, we have roast dinner” </a:t>
            </a:r>
            <a:r>
              <a:rPr lang="en-GB" dirty="0" smtClean="0">
                <a:solidFill>
                  <a:schemeClr val="tx1"/>
                </a:solidFill>
              </a:rPr>
              <a:t>(Interview, F3).</a:t>
            </a:r>
          </a:p>
          <a:p>
            <a:endParaRPr lang="en-GB" sz="21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Is there </a:t>
            </a:r>
            <a:r>
              <a:rPr lang="en-GB" dirty="0" smtClean="0">
                <a:solidFill>
                  <a:schemeClr val="tx1"/>
                </a:solidFill>
              </a:rPr>
              <a:t>a space for </a:t>
            </a:r>
            <a:r>
              <a:rPr lang="en-GB" dirty="0">
                <a:solidFill>
                  <a:schemeClr val="tx1"/>
                </a:solidFill>
              </a:rPr>
              <a:t>the diversity of Islam in Britain when archiving and recording Muslim heritage in Britain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5" name="Picture 4" descr="WhiteMuslimFami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99" y="1507062"/>
            <a:ext cx="3665167" cy="4412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4721" y="5753381"/>
            <a:ext cx="36237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err="1">
                <a:solidFill>
                  <a:srgbClr val="000000"/>
                </a:solidFill>
              </a:rPr>
              <a:t>Gilham</a:t>
            </a:r>
            <a:r>
              <a:rPr lang="en-GB" sz="800" i="1" dirty="0">
                <a:solidFill>
                  <a:srgbClr val="000000"/>
                </a:solidFill>
              </a:rPr>
              <a:t>, J. (2014). Loyal Enemies: British Converts to Islam, 1850 – 1950.</a:t>
            </a:r>
            <a:endParaRPr lang="en-US" sz="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639734" y="5968825"/>
            <a:ext cx="43010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 The </a:t>
            </a:r>
            <a:r>
              <a:rPr lang="en-US" sz="1700" dirty="0" err="1" smtClean="0"/>
              <a:t>Welchs</a:t>
            </a:r>
            <a:r>
              <a:rPr lang="en-US" sz="1700" dirty="0" smtClean="0"/>
              <a:t>, 1916</a:t>
            </a:r>
            <a:r>
              <a:rPr lang="en-US" sz="1700" dirty="0" smtClean="0"/>
              <a:t>. A British Muslim family </a:t>
            </a:r>
            <a:endParaRPr lang="en-US" sz="17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9467" y="1270007"/>
            <a:ext cx="8382000" cy="16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0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685800" y="29684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4" name="Subtitle 8"/>
          <p:cNvSpPr txBox="1">
            <a:spLocks/>
          </p:cNvSpPr>
          <p:nvPr/>
        </p:nvSpPr>
        <p:spPr>
          <a:xfrm>
            <a:off x="338667" y="1727198"/>
            <a:ext cx="8449733" cy="4436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000"/>
                </a:solidFill>
              </a:rPr>
              <a:t>Brice, K. (2011). </a:t>
            </a:r>
            <a:r>
              <a:rPr lang="en-GB" i="1" dirty="0">
                <a:solidFill>
                  <a:srgbClr val="000000"/>
                </a:solidFill>
              </a:rPr>
              <a:t>A Minority Within a Minority: A Report on Converts to Islam in the United Kingdom. </a:t>
            </a:r>
            <a:r>
              <a:rPr lang="en-GB" dirty="0">
                <a:solidFill>
                  <a:srgbClr val="000000"/>
                </a:solidFill>
              </a:rPr>
              <a:t>Faith Matters.</a:t>
            </a:r>
          </a:p>
          <a:p>
            <a:r>
              <a:rPr lang="en-GB" dirty="0">
                <a:solidFill>
                  <a:srgbClr val="000000"/>
                </a:solidFill>
              </a:rPr>
              <a:t> 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Franks, M. (2000). </a:t>
            </a:r>
            <a:r>
              <a:rPr lang="en-US" dirty="0">
                <a:solidFill>
                  <a:srgbClr val="000000"/>
                </a:solidFill>
              </a:rPr>
              <a:t>Crossing the </a:t>
            </a:r>
            <a:r>
              <a:rPr lang="en-US" dirty="0" smtClean="0">
                <a:solidFill>
                  <a:srgbClr val="000000"/>
                </a:solidFill>
              </a:rPr>
              <a:t>borders of </a:t>
            </a:r>
            <a:r>
              <a:rPr lang="en-US" dirty="0">
                <a:solidFill>
                  <a:srgbClr val="000000"/>
                </a:solidFill>
              </a:rPr>
              <a:t>whiteness? </a:t>
            </a:r>
            <a:r>
              <a:rPr lang="en-US" dirty="0" smtClean="0">
                <a:solidFill>
                  <a:srgbClr val="000000"/>
                </a:solidFill>
              </a:rPr>
              <a:t>White Muslim </a:t>
            </a:r>
            <a:r>
              <a:rPr lang="en-US" dirty="0">
                <a:solidFill>
                  <a:srgbClr val="000000"/>
                </a:solidFill>
              </a:rPr>
              <a:t>women </a:t>
            </a:r>
            <a:r>
              <a:rPr lang="en-US" dirty="0" smtClean="0">
                <a:solidFill>
                  <a:srgbClr val="000000"/>
                </a:solidFill>
              </a:rPr>
              <a:t>who wear </a:t>
            </a:r>
            <a:r>
              <a:rPr lang="en-US" dirty="0">
                <a:solidFill>
                  <a:srgbClr val="000000"/>
                </a:solidFill>
              </a:rPr>
              <a:t>the hijab </a:t>
            </a:r>
            <a:r>
              <a:rPr lang="en-US" dirty="0" smtClean="0">
                <a:solidFill>
                  <a:srgbClr val="000000"/>
                </a:solidFill>
              </a:rPr>
              <a:t>in Britain today, </a:t>
            </a:r>
            <a:r>
              <a:rPr lang="en-US" i="1" dirty="0" smtClean="0">
                <a:solidFill>
                  <a:srgbClr val="000000"/>
                </a:solidFill>
              </a:rPr>
              <a:t>Ethnic and Race Studies, </a:t>
            </a:r>
            <a:r>
              <a:rPr lang="en-US" dirty="0" smtClean="0">
                <a:solidFill>
                  <a:srgbClr val="000000"/>
                </a:solidFill>
              </a:rPr>
              <a:t>23 (5), </a:t>
            </a:r>
            <a:r>
              <a:rPr lang="en-US" dirty="0">
                <a:solidFill>
                  <a:srgbClr val="000000"/>
                </a:solidFill>
              </a:rPr>
              <a:t>917-</a:t>
            </a:r>
            <a:r>
              <a:rPr lang="en-US" dirty="0" smtClean="0">
                <a:solidFill>
                  <a:srgbClr val="000000"/>
                </a:solidFill>
              </a:rPr>
              <a:t>929.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 err="1">
                <a:solidFill>
                  <a:srgbClr val="000000"/>
                </a:solidFill>
              </a:rPr>
              <a:t>Gilham</a:t>
            </a:r>
            <a:r>
              <a:rPr lang="en-GB" dirty="0">
                <a:solidFill>
                  <a:srgbClr val="000000"/>
                </a:solidFill>
              </a:rPr>
              <a:t>, J. (2014). </a:t>
            </a:r>
            <a:r>
              <a:rPr lang="en-GB" i="1" dirty="0">
                <a:solidFill>
                  <a:srgbClr val="000000"/>
                </a:solidFill>
              </a:rPr>
              <a:t>Loyal Enemies: British Converts to Islam, 1850 – 1950. </a:t>
            </a:r>
            <a:r>
              <a:rPr lang="en-GB" dirty="0">
                <a:solidFill>
                  <a:srgbClr val="000000"/>
                </a:solidFill>
              </a:rPr>
              <a:t>London: Hurst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 err="1" smtClean="0">
                <a:solidFill>
                  <a:srgbClr val="000000"/>
                </a:solidFill>
              </a:rPr>
              <a:t>Halliday</a:t>
            </a:r>
            <a:r>
              <a:rPr lang="en-GB" dirty="0" smtClean="0">
                <a:solidFill>
                  <a:srgbClr val="000000"/>
                </a:solidFill>
              </a:rPr>
              <a:t>, F. (1992). </a:t>
            </a:r>
            <a:r>
              <a:rPr lang="en-GB" i="1" dirty="0" smtClean="0">
                <a:solidFill>
                  <a:srgbClr val="000000"/>
                </a:solidFill>
              </a:rPr>
              <a:t>Britain’s First Muslims: Portrait of an Arab Community. </a:t>
            </a:r>
            <a:r>
              <a:rPr lang="en-GB" dirty="0" smtClean="0">
                <a:solidFill>
                  <a:srgbClr val="000000"/>
                </a:solidFill>
              </a:rPr>
              <a:t>London: I. B. </a:t>
            </a:r>
            <a:r>
              <a:rPr lang="en-GB" dirty="0" err="1" smtClean="0">
                <a:solidFill>
                  <a:srgbClr val="000000"/>
                </a:solidFill>
              </a:rPr>
              <a:t>Tauris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Kose</a:t>
            </a:r>
            <a:r>
              <a:rPr lang="en-US" dirty="0">
                <a:solidFill>
                  <a:srgbClr val="000000"/>
                </a:solidFill>
              </a:rPr>
              <a:t>, A. (1996</a:t>
            </a:r>
            <a:r>
              <a:rPr lang="en-US" dirty="0" smtClean="0">
                <a:solidFill>
                  <a:srgbClr val="000000"/>
                </a:solidFill>
              </a:rPr>
              <a:t>). </a:t>
            </a:r>
            <a:r>
              <a:rPr lang="en-US" i="1" dirty="0">
                <a:solidFill>
                  <a:srgbClr val="000000"/>
                </a:solidFill>
              </a:rPr>
              <a:t>Conversion to Islam: A Study of Native British Converts</a:t>
            </a:r>
            <a:r>
              <a:rPr lang="en-US" dirty="0">
                <a:solidFill>
                  <a:srgbClr val="000000"/>
                </a:solidFill>
              </a:rPr>
              <a:t>. London: </a:t>
            </a:r>
            <a:r>
              <a:rPr lang="en-US" dirty="0" err="1">
                <a:solidFill>
                  <a:srgbClr val="000000"/>
                </a:solidFill>
              </a:rPr>
              <a:t>Kegan</a:t>
            </a:r>
            <a:r>
              <a:rPr lang="en-US" dirty="0">
                <a:solidFill>
                  <a:srgbClr val="000000"/>
                </a:solidFill>
              </a:rPr>
              <a:t> Paul International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 err="1">
                <a:solidFill>
                  <a:srgbClr val="000000"/>
                </a:solidFill>
              </a:rPr>
              <a:t>Moosavi</a:t>
            </a:r>
            <a:r>
              <a:rPr lang="en-GB" dirty="0">
                <a:solidFill>
                  <a:srgbClr val="000000"/>
                </a:solidFill>
              </a:rPr>
              <a:t>, L. (2014). The racialization of Muslim converts in Britain and their experiences of </a:t>
            </a:r>
            <a:r>
              <a:rPr lang="en-GB" dirty="0" err="1">
                <a:solidFill>
                  <a:srgbClr val="000000"/>
                </a:solidFill>
              </a:rPr>
              <a:t>Islamophobia</a:t>
            </a:r>
            <a:r>
              <a:rPr lang="en-GB" dirty="0">
                <a:solidFill>
                  <a:srgbClr val="000000"/>
                </a:solidFill>
              </a:rPr>
              <a:t>. </a:t>
            </a:r>
            <a:r>
              <a:rPr lang="en-GB" i="1" dirty="0">
                <a:solidFill>
                  <a:srgbClr val="000000"/>
                </a:solidFill>
              </a:rPr>
              <a:t>Critical Sociology</a:t>
            </a:r>
            <a:r>
              <a:rPr lang="en-GB" dirty="0">
                <a:solidFill>
                  <a:srgbClr val="000000"/>
                </a:solidFill>
              </a:rPr>
              <a:t>. </a:t>
            </a:r>
          </a:p>
          <a:p>
            <a:endParaRPr lang="en-GB" sz="1900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9467" y="1456270"/>
            <a:ext cx="8382000" cy="16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0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685800" y="40407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In context</a:t>
            </a:r>
            <a:endParaRPr lang="en-GB" dirty="0"/>
          </a:p>
        </p:txBody>
      </p:sp>
      <p:sp>
        <p:nvSpPr>
          <p:cNvPr id="4" name="Subtitle 8"/>
          <p:cNvSpPr txBox="1">
            <a:spLocks/>
          </p:cNvSpPr>
          <p:nvPr/>
        </p:nvSpPr>
        <p:spPr>
          <a:xfrm>
            <a:off x="838200" y="1987003"/>
            <a:ext cx="7620000" cy="3973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</a:t>
            </a:r>
            <a:r>
              <a:rPr lang="en-GB" dirty="0" smtClean="0">
                <a:solidFill>
                  <a:srgbClr val="000000"/>
                </a:solidFill>
              </a:rPr>
              <a:t>n </a:t>
            </a:r>
            <a:r>
              <a:rPr lang="en-GB" dirty="0">
                <a:solidFill>
                  <a:srgbClr val="000000"/>
                </a:solidFill>
              </a:rPr>
              <a:t>popular and political </a:t>
            </a:r>
            <a:r>
              <a:rPr lang="en-GB" dirty="0" smtClean="0">
                <a:solidFill>
                  <a:srgbClr val="000000"/>
                </a:solidFill>
              </a:rPr>
              <a:t>discourse, </a:t>
            </a:r>
            <a:r>
              <a:rPr lang="en-GB" dirty="0">
                <a:solidFill>
                  <a:srgbClr val="000000"/>
                </a:solidFill>
              </a:rPr>
              <a:t>British Muslims are rarely discussed in terms of </a:t>
            </a:r>
            <a:r>
              <a:rPr lang="en-GB" dirty="0" smtClean="0">
                <a:solidFill>
                  <a:srgbClr val="000000"/>
                </a:solidFill>
              </a:rPr>
              <a:t>their ethnically diverse make up.</a:t>
            </a:r>
          </a:p>
          <a:p>
            <a:endParaRPr lang="en-GB" sz="19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South Asians – largest ethnic group which make up the British Muslim community.</a:t>
            </a:r>
          </a:p>
          <a:p>
            <a:endParaRPr lang="en-GB" sz="21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Need to acknowledge diversity.</a:t>
            </a:r>
          </a:p>
          <a:p>
            <a:endParaRPr lang="en-GB" sz="21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White Muslims provide an interesting challenge to our perceptions of British Muslims as a group.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9467" y="1608667"/>
            <a:ext cx="8382000" cy="16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18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685800" y="347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Presentation outline</a:t>
            </a:r>
            <a:endParaRPr lang="en-GB" dirty="0"/>
          </a:p>
        </p:txBody>
      </p:sp>
      <p:sp>
        <p:nvSpPr>
          <p:cNvPr id="4" name="Subtitle 8"/>
          <p:cNvSpPr txBox="1">
            <a:spLocks/>
          </p:cNvSpPr>
          <p:nvPr/>
        </p:nvSpPr>
        <p:spPr>
          <a:xfrm>
            <a:off x="558800" y="1811867"/>
            <a:ext cx="7899400" cy="4588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brief history of White Muslim converts in Britain and </a:t>
            </a:r>
            <a:r>
              <a:rPr lang="en-GB" dirty="0" smtClean="0">
                <a:solidFill>
                  <a:srgbClr val="000000"/>
                </a:solidFill>
              </a:rPr>
              <a:t>some </a:t>
            </a:r>
            <a:r>
              <a:rPr lang="en-GB" dirty="0">
                <a:solidFill>
                  <a:srgbClr val="000000"/>
                </a:solidFill>
              </a:rPr>
              <a:t>attempts to establish a </a:t>
            </a:r>
            <a:r>
              <a:rPr lang="en-GB" dirty="0" smtClean="0">
                <a:solidFill>
                  <a:srgbClr val="000000"/>
                </a:solidFill>
              </a:rPr>
              <a:t>British </a:t>
            </a:r>
            <a:r>
              <a:rPr lang="en-GB" dirty="0">
                <a:solidFill>
                  <a:srgbClr val="000000"/>
                </a:solidFill>
              </a:rPr>
              <a:t>conception and practice of </a:t>
            </a:r>
            <a:r>
              <a:rPr lang="en-GB" dirty="0" smtClean="0">
                <a:solidFill>
                  <a:srgbClr val="000000"/>
                </a:solidFill>
              </a:rPr>
              <a:t>Islam.</a:t>
            </a:r>
          </a:p>
          <a:p>
            <a:endParaRPr lang="en-GB" sz="21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</a:t>
            </a:r>
            <a:r>
              <a:rPr lang="en-GB" dirty="0" smtClean="0">
                <a:solidFill>
                  <a:srgbClr val="000000"/>
                </a:solidFill>
              </a:rPr>
              <a:t>xplore </a:t>
            </a:r>
            <a:r>
              <a:rPr lang="en-GB" dirty="0">
                <a:solidFill>
                  <a:srgbClr val="000000"/>
                </a:solidFill>
              </a:rPr>
              <a:t>and identify the problems that arise through the racialisation of the category British Muslim as principally non-</a:t>
            </a:r>
            <a:r>
              <a:rPr lang="en-GB" dirty="0" smtClean="0">
                <a:solidFill>
                  <a:srgbClr val="000000"/>
                </a:solidFill>
              </a:rPr>
              <a:t>White.</a:t>
            </a:r>
          </a:p>
          <a:p>
            <a:endParaRPr lang="en-GB" sz="21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Raise </a:t>
            </a:r>
            <a:r>
              <a:rPr lang="en-GB" dirty="0">
                <a:solidFill>
                  <a:srgbClr val="000000"/>
                </a:solidFill>
              </a:rPr>
              <a:t>important </a:t>
            </a:r>
            <a:r>
              <a:rPr lang="en-GB" dirty="0" smtClean="0">
                <a:solidFill>
                  <a:srgbClr val="000000"/>
                </a:solidFill>
              </a:rPr>
              <a:t>points </a:t>
            </a:r>
            <a:r>
              <a:rPr lang="en-GB" dirty="0">
                <a:solidFill>
                  <a:srgbClr val="000000"/>
                </a:solidFill>
              </a:rPr>
              <a:t>about the consequences of </a:t>
            </a:r>
            <a:r>
              <a:rPr lang="en-GB" dirty="0" smtClean="0">
                <a:solidFill>
                  <a:srgbClr val="000000"/>
                </a:solidFill>
              </a:rPr>
              <a:t>racialisation </a:t>
            </a:r>
            <a:r>
              <a:rPr lang="en-GB" dirty="0">
                <a:solidFill>
                  <a:srgbClr val="000000"/>
                </a:solidFill>
              </a:rPr>
              <a:t>and exclusion of </a:t>
            </a:r>
            <a:r>
              <a:rPr lang="en-GB" dirty="0" smtClean="0">
                <a:solidFill>
                  <a:srgbClr val="000000"/>
                </a:solidFill>
              </a:rPr>
              <a:t>different groups, including White converts, </a:t>
            </a:r>
            <a:r>
              <a:rPr lang="en-GB" dirty="0">
                <a:solidFill>
                  <a:srgbClr val="000000"/>
                </a:solidFill>
              </a:rPr>
              <a:t>from </a:t>
            </a:r>
            <a:r>
              <a:rPr lang="en-GB" dirty="0" smtClean="0">
                <a:solidFill>
                  <a:srgbClr val="000000"/>
                </a:solidFill>
              </a:rPr>
              <a:t>everyday </a:t>
            </a:r>
            <a:r>
              <a:rPr lang="en-GB" dirty="0">
                <a:solidFill>
                  <a:srgbClr val="000000"/>
                </a:solidFill>
              </a:rPr>
              <a:t>thinking of “British Muslims</a:t>
            </a:r>
            <a:r>
              <a:rPr lang="en-GB" dirty="0" smtClean="0">
                <a:solidFill>
                  <a:srgbClr val="000000"/>
                </a:solidFill>
              </a:rPr>
              <a:t>”, particularly </a:t>
            </a:r>
            <a:r>
              <a:rPr lang="en-GB" dirty="0">
                <a:solidFill>
                  <a:srgbClr val="000000"/>
                </a:solidFill>
              </a:rPr>
              <a:t>in relation to our understanding of Muslim </a:t>
            </a:r>
            <a:r>
              <a:rPr lang="en-GB" dirty="0" smtClean="0">
                <a:solidFill>
                  <a:srgbClr val="000000"/>
                </a:solidFill>
              </a:rPr>
              <a:t>heritage.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9467" y="1608667"/>
            <a:ext cx="8382000" cy="16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68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685800" y="3984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White British converts in the UK</a:t>
            </a:r>
            <a:endParaRPr lang="en-GB" dirty="0"/>
          </a:p>
        </p:txBody>
      </p:sp>
      <p:sp>
        <p:nvSpPr>
          <p:cNvPr id="4" name="Subtitle 8"/>
          <p:cNvSpPr txBox="1">
            <a:spLocks/>
          </p:cNvSpPr>
          <p:nvPr/>
        </p:nvSpPr>
        <p:spPr>
          <a:xfrm>
            <a:off x="838200" y="1987003"/>
            <a:ext cx="7620000" cy="3973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7.8</a:t>
            </a:r>
            <a:r>
              <a:rPr lang="en-GB" dirty="0">
                <a:solidFill>
                  <a:srgbClr val="000000"/>
                </a:solidFill>
              </a:rPr>
              <a:t>% of those who identify as Muslim, also identify as “</a:t>
            </a:r>
            <a:r>
              <a:rPr lang="en-GB" dirty="0" smtClean="0">
                <a:solidFill>
                  <a:srgbClr val="000000"/>
                </a:solidFill>
              </a:rPr>
              <a:t>White” (UK Census, 2011).</a:t>
            </a:r>
          </a:p>
          <a:p>
            <a:endParaRPr lang="en-GB" sz="16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2.9% identify themselves as “White British” </a:t>
            </a:r>
            <a:r>
              <a:rPr lang="en-GB" dirty="0" smtClean="0">
                <a:solidFill>
                  <a:srgbClr val="000000"/>
                </a:solidFill>
              </a:rPr>
              <a:t>(</a:t>
            </a:r>
            <a:r>
              <a:rPr lang="en-GB" i="1" dirty="0" smtClean="0">
                <a:solidFill>
                  <a:srgbClr val="000000"/>
                </a:solidFill>
              </a:rPr>
              <a:t>ibid</a:t>
            </a:r>
            <a:r>
              <a:rPr lang="en-GB" dirty="0" smtClean="0">
                <a:solidFill>
                  <a:srgbClr val="000000"/>
                </a:solidFill>
              </a:rPr>
              <a:t>).</a:t>
            </a:r>
          </a:p>
          <a:p>
            <a:endParaRPr lang="en-GB" sz="21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Number of </a:t>
            </a:r>
            <a:r>
              <a:rPr lang="en-GB" dirty="0">
                <a:solidFill>
                  <a:srgbClr val="000000"/>
                </a:solidFill>
              </a:rPr>
              <a:t>converts in Britain in 2010 </a:t>
            </a:r>
            <a:r>
              <a:rPr lang="en-GB" dirty="0" smtClean="0">
                <a:solidFill>
                  <a:srgbClr val="000000"/>
                </a:solidFill>
              </a:rPr>
              <a:t>is </a:t>
            </a:r>
            <a:r>
              <a:rPr lang="en-GB" dirty="0">
                <a:solidFill>
                  <a:srgbClr val="000000"/>
                </a:solidFill>
              </a:rPr>
              <a:t>approximately 100,000 </a:t>
            </a:r>
            <a:r>
              <a:rPr lang="en-GB" dirty="0" smtClean="0">
                <a:solidFill>
                  <a:srgbClr val="000000"/>
                </a:solidFill>
              </a:rPr>
              <a:t>(Faith Matters, 2011).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9467" y="1608667"/>
            <a:ext cx="8382000" cy="16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9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508000" y="232836"/>
            <a:ext cx="8128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History of White Muslim converts</a:t>
            </a:r>
          </a:p>
        </p:txBody>
      </p:sp>
      <p:sp>
        <p:nvSpPr>
          <p:cNvPr id="4" name="Subtitle 8"/>
          <p:cNvSpPr txBox="1">
            <a:spLocks/>
          </p:cNvSpPr>
          <p:nvPr/>
        </p:nvSpPr>
        <p:spPr>
          <a:xfrm>
            <a:off x="389470" y="1973789"/>
            <a:ext cx="2805694" cy="4291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0000"/>
                </a:solidFill>
              </a:rPr>
              <a:t>Wives of Lascars </a:t>
            </a:r>
          </a:p>
          <a:p>
            <a:r>
              <a:rPr lang="en-GB" sz="2500" dirty="0" smtClean="0">
                <a:solidFill>
                  <a:srgbClr val="000000"/>
                </a:solidFill>
              </a:rPr>
              <a:t>	(</a:t>
            </a:r>
            <a:r>
              <a:rPr lang="en-GB" sz="2500" dirty="0">
                <a:solidFill>
                  <a:srgbClr val="000000"/>
                </a:solidFill>
              </a:rPr>
              <a:t>sailors from </a:t>
            </a:r>
            <a:r>
              <a:rPr lang="en-GB" sz="2500" dirty="0" smtClean="0">
                <a:solidFill>
                  <a:srgbClr val="000000"/>
                </a:solidFill>
              </a:rPr>
              <a:t>	Indian 	subcontinent)</a:t>
            </a:r>
            <a:endParaRPr lang="en-GB" sz="2500" dirty="0">
              <a:solidFill>
                <a:srgbClr val="000000"/>
              </a:solidFill>
            </a:endParaRPr>
          </a:p>
          <a:p>
            <a:endParaRPr lang="en-GB" sz="25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0000"/>
                </a:solidFill>
              </a:rPr>
              <a:t>Wives of Yemeni dock workers and sailors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9467" y="1473203"/>
            <a:ext cx="8382000" cy="16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5-01-18 at 14.0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94" y="1702861"/>
            <a:ext cx="5457773" cy="3952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3694" y="5807209"/>
            <a:ext cx="545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1930</a:t>
            </a:r>
            <a:r>
              <a:rPr lang="en-US" sz="2000" dirty="0"/>
              <a:t>’</a:t>
            </a:r>
            <a:r>
              <a:rPr lang="en-US" sz="2000" dirty="0" smtClean="0"/>
              <a:t>s, </a:t>
            </a:r>
            <a:r>
              <a:rPr lang="en-US" sz="2000" dirty="0"/>
              <a:t>South </a:t>
            </a:r>
            <a:r>
              <a:rPr lang="en-US" sz="2000" dirty="0" smtClean="0"/>
              <a:t>Shields. </a:t>
            </a:r>
            <a:r>
              <a:rPr lang="en-US" sz="2000" dirty="0"/>
              <a:t>W</a:t>
            </a:r>
            <a:r>
              <a:rPr lang="en-US" sz="2000" dirty="0" smtClean="0"/>
              <a:t>ives </a:t>
            </a:r>
            <a:r>
              <a:rPr lang="en-US" sz="2000" dirty="0"/>
              <a:t>of Yemeni sailors receiving instruction </a:t>
            </a:r>
            <a:r>
              <a:rPr lang="en-US" sz="2000" dirty="0" smtClean="0"/>
              <a:t>in Islam.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85243" y="5600354"/>
            <a:ext cx="485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/>
              <a:t>Halliday</a:t>
            </a:r>
            <a:r>
              <a:rPr lang="en-US" sz="1000" i="1" dirty="0" smtClean="0"/>
              <a:t>, F. (1992). Britain’s First Muslims: Portrait of an Arab Community</a:t>
            </a:r>
          </a:p>
        </p:txBody>
      </p:sp>
    </p:spTree>
    <p:extLst>
      <p:ext uri="{BB962C8B-B14F-4D97-AF65-F5344CB8AC3E}">
        <p14:creationId xmlns:p14="http://schemas.microsoft.com/office/powerpoint/2010/main" val="240485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8"/>
          <p:cNvSpPr txBox="1">
            <a:spLocks/>
          </p:cNvSpPr>
          <p:nvPr/>
        </p:nvSpPr>
        <p:spPr>
          <a:xfrm>
            <a:off x="6077668" y="3928537"/>
            <a:ext cx="2990599" cy="2235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 err="1" smtClean="0">
                <a:solidFill>
                  <a:srgbClr val="000000"/>
                </a:solidFill>
              </a:rPr>
              <a:t>Marmaduke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Pickthall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(1875-1936) </a:t>
            </a:r>
          </a:p>
          <a:p>
            <a:pPr algn="ctr"/>
            <a:endParaRPr lang="en-GB" sz="800" dirty="0" smtClean="0">
              <a:solidFill>
                <a:srgbClr val="000000"/>
              </a:solidFill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</a:rPr>
              <a:t>T</a:t>
            </a:r>
            <a:r>
              <a:rPr lang="en-GB" sz="2400" dirty="0" smtClean="0">
                <a:solidFill>
                  <a:srgbClr val="000000"/>
                </a:solidFill>
              </a:rPr>
              <a:t>he first Muslim to  translate the Qur’an into English.</a:t>
            </a:r>
          </a:p>
          <a:p>
            <a:pPr algn="ctr"/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0118" y="3542094"/>
            <a:ext cx="1676401" cy="21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https://</a:t>
            </a:r>
            <a:r>
              <a:rPr lang="en-US" sz="800" i="1" dirty="0" err="1" smtClean="0"/>
              <a:t>jamiegilham.wordpress.com</a:t>
            </a:r>
            <a:endParaRPr lang="en-US" sz="800" i="1" dirty="0"/>
          </a:p>
        </p:txBody>
      </p:sp>
      <p:pic>
        <p:nvPicPr>
          <p:cNvPr id="5" name="Picture 4" descr="Liverpool_article01_body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78" y="491057"/>
            <a:ext cx="2584863" cy="3101836"/>
          </a:xfrm>
          <a:prstGeom prst="rect">
            <a:avLst/>
          </a:prstGeom>
        </p:spPr>
      </p:pic>
      <p:pic>
        <p:nvPicPr>
          <p:cNvPr id="6" name="Picture 5" descr="stanley-of-alderl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511026"/>
            <a:ext cx="2706598" cy="30818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8448" y="3545130"/>
            <a:ext cx="1263204" cy="21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http://</a:t>
            </a:r>
            <a:r>
              <a:rPr lang="en-US" sz="800" i="1" dirty="0" err="1"/>
              <a:t>wokingmuslim.org</a:t>
            </a:r>
            <a:endParaRPr lang="en-US" sz="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887534" y="3545130"/>
            <a:ext cx="1207518" cy="21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http://</a:t>
            </a:r>
            <a:r>
              <a:rPr lang="en-US" sz="800" i="1" dirty="0" err="1" smtClean="0"/>
              <a:t>en.wikipedia.org</a:t>
            </a:r>
            <a:endParaRPr lang="en-US" sz="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91996" y="3921769"/>
            <a:ext cx="303608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Henry Stanley </a:t>
            </a:r>
            <a:r>
              <a:rPr lang="en-GB" sz="2400" dirty="0" smtClean="0">
                <a:solidFill>
                  <a:srgbClr val="000000"/>
                </a:solidFill>
              </a:rPr>
              <a:t>(1827-1903)</a:t>
            </a:r>
          </a:p>
          <a:p>
            <a:pPr algn="ctr"/>
            <a:endParaRPr lang="en-GB" sz="800" dirty="0" smtClean="0">
              <a:solidFill>
                <a:srgbClr val="000000"/>
              </a:solidFill>
            </a:endParaRPr>
          </a:p>
          <a:p>
            <a:pPr algn="ctr"/>
            <a:endParaRPr lang="en-GB" sz="800" dirty="0">
              <a:solidFill>
                <a:srgbClr val="000000"/>
              </a:solidFill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</a:rPr>
              <a:t>F</a:t>
            </a:r>
            <a:r>
              <a:rPr lang="en-GB" sz="2400" dirty="0" smtClean="0">
                <a:solidFill>
                  <a:srgbClr val="000000"/>
                </a:solidFill>
              </a:rPr>
              <a:t>irst </a:t>
            </a:r>
            <a:r>
              <a:rPr lang="en-GB" sz="2400" dirty="0">
                <a:solidFill>
                  <a:srgbClr val="000000"/>
                </a:solidFill>
              </a:rPr>
              <a:t>Muslim Briton to live and die on British soil.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5011" y="3921769"/>
            <a:ext cx="2844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</a:rPr>
              <a:t>Abdullah </a:t>
            </a:r>
            <a:r>
              <a:rPr lang="en-GB" sz="2400" b="1" dirty="0" err="1">
                <a:solidFill>
                  <a:srgbClr val="000000"/>
                </a:solidFill>
              </a:rPr>
              <a:t>Quilliam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(1856-1932</a:t>
            </a:r>
            <a:r>
              <a:rPr lang="en-GB" sz="2400" dirty="0" smtClean="0">
                <a:solidFill>
                  <a:srgbClr val="000000"/>
                </a:solidFill>
              </a:rPr>
              <a:t>)</a:t>
            </a:r>
          </a:p>
          <a:p>
            <a:pPr algn="ctr"/>
            <a:endParaRPr lang="en-GB" sz="800" dirty="0" smtClean="0">
              <a:solidFill>
                <a:srgbClr val="000000"/>
              </a:solidFill>
            </a:endParaRPr>
          </a:p>
          <a:p>
            <a:pPr algn="ctr"/>
            <a:endParaRPr lang="en-GB" sz="800" dirty="0" smtClean="0">
              <a:solidFill>
                <a:srgbClr val="000000"/>
              </a:solidFill>
            </a:endParaRPr>
          </a:p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Founder </a:t>
            </a:r>
            <a:r>
              <a:rPr lang="en-GB" sz="2400" dirty="0">
                <a:solidFill>
                  <a:srgbClr val="000000"/>
                </a:solidFill>
              </a:rPr>
              <a:t>of England’s first mosque and Islamic centre.</a:t>
            </a:r>
          </a:p>
        </p:txBody>
      </p:sp>
      <p:pic>
        <p:nvPicPr>
          <p:cNvPr id="12" name="Picture 11" descr="Screen Shot 2015-01-18 at 15.01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40" y="511026"/>
            <a:ext cx="2498133" cy="30818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228077" y="511026"/>
            <a:ext cx="0" cy="56527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095052" y="511026"/>
            <a:ext cx="10292" cy="559595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77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685800" y="26297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England’s first mosque</a:t>
            </a:r>
            <a:endParaRPr lang="en-GB" dirty="0"/>
          </a:p>
        </p:txBody>
      </p:sp>
      <p:sp>
        <p:nvSpPr>
          <p:cNvPr id="4" name="Subtitle 8"/>
          <p:cNvSpPr txBox="1">
            <a:spLocks/>
          </p:cNvSpPr>
          <p:nvPr/>
        </p:nvSpPr>
        <p:spPr>
          <a:xfrm>
            <a:off x="389468" y="1727197"/>
            <a:ext cx="4199466" cy="4775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rgbClr val="000000"/>
                </a:solidFill>
              </a:rPr>
              <a:t>Liverpool Muslim Institute </a:t>
            </a:r>
          </a:p>
          <a:p>
            <a:endParaRPr lang="en-GB" sz="11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rgbClr val="000000"/>
                </a:solidFill>
              </a:rPr>
              <a:t>Founded by Abdullah </a:t>
            </a:r>
            <a:r>
              <a:rPr lang="en-GB" sz="3400" dirty="0" err="1" smtClean="0">
                <a:solidFill>
                  <a:srgbClr val="000000"/>
                </a:solidFill>
              </a:rPr>
              <a:t>Quilliam</a:t>
            </a:r>
            <a:r>
              <a:rPr lang="en-GB" sz="3400" dirty="0" smtClean="0">
                <a:solidFill>
                  <a:srgbClr val="000000"/>
                </a:solidFill>
              </a:rPr>
              <a:t> </a:t>
            </a:r>
            <a:r>
              <a:rPr lang="en-GB" sz="3400" dirty="0" smtClean="0">
                <a:solidFill>
                  <a:schemeClr val="tx1"/>
                </a:solidFill>
              </a:rPr>
              <a:t>in 1887.</a:t>
            </a:r>
          </a:p>
          <a:p>
            <a:endParaRPr lang="en-GB" sz="11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00" dirty="0">
                <a:solidFill>
                  <a:srgbClr val="000000"/>
                </a:solidFill>
              </a:rPr>
              <a:t>F</a:t>
            </a:r>
            <a:r>
              <a:rPr lang="en-GB" sz="3400" dirty="0" smtClean="0">
                <a:solidFill>
                  <a:srgbClr val="000000"/>
                </a:solidFill>
              </a:rPr>
              <a:t>irst </a:t>
            </a:r>
            <a:r>
              <a:rPr lang="en-GB" sz="3400" dirty="0">
                <a:solidFill>
                  <a:srgbClr val="000000"/>
                </a:solidFill>
              </a:rPr>
              <a:t>Muslim missionary organisation in Britain, establishing the first “community</a:t>
            </a:r>
            <a:r>
              <a:rPr lang="en-GB" sz="3400" dirty="0" smtClean="0">
                <a:solidFill>
                  <a:srgbClr val="000000"/>
                </a:solidFill>
              </a:rPr>
              <a:t>”. </a:t>
            </a:r>
          </a:p>
          <a:p>
            <a:endParaRPr lang="en-GB" sz="11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rgbClr val="000000"/>
                </a:solidFill>
              </a:rPr>
              <a:t>Its mission was in-keeping with vision of founder who was the first to propagate </a:t>
            </a:r>
            <a:r>
              <a:rPr lang="en-GB" sz="3400" dirty="0">
                <a:solidFill>
                  <a:srgbClr val="000000"/>
                </a:solidFill>
              </a:rPr>
              <a:t>Islam in Britain and actively seek and encourage conversion among other White </a:t>
            </a:r>
            <a:r>
              <a:rPr lang="en-GB" sz="3400" dirty="0" smtClean="0">
                <a:solidFill>
                  <a:srgbClr val="000000"/>
                </a:solidFill>
              </a:rPr>
              <a:t>Britons.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9467" y="1524002"/>
            <a:ext cx="8382000" cy="16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QuilliamTerr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50" y="1727198"/>
            <a:ext cx="3953317" cy="4178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3485" y="5837768"/>
            <a:ext cx="395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http://</a:t>
            </a:r>
            <a:r>
              <a:rPr lang="en-US" sz="900" i="1" dirty="0" err="1"/>
              <a:t>melbourneblogger.blogspot.co.uk</a:t>
            </a:r>
            <a:r>
              <a:rPr lang="en-US" sz="900" i="1" dirty="0"/>
              <a:t>/2011/01/</a:t>
            </a:r>
            <a:r>
              <a:rPr lang="en-US" sz="900" i="1" dirty="0" err="1"/>
              <a:t>william-abdullah-quilliam-islam-and.html</a:t>
            </a:r>
            <a:endParaRPr lang="en-US" sz="9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33492" y="6142567"/>
            <a:ext cx="4410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Liverpool Muslim Institute, 8 Brougham Terrace.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943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9 at 14.01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40" y="677125"/>
            <a:ext cx="7226293" cy="5063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440" y="5740399"/>
            <a:ext cx="767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Eid</a:t>
            </a:r>
            <a:r>
              <a:rPr lang="en-US" dirty="0" smtClean="0"/>
              <a:t> prayers at </a:t>
            </a:r>
            <a:r>
              <a:rPr lang="en-US" dirty="0" err="1" smtClean="0"/>
              <a:t>Woking</a:t>
            </a:r>
            <a:r>
              <a:rPr lang="en-US" dirty="0" smtClean="0"/>
              <a:t> in Surrey. (Filmed between 1910-1919). </a:t>
            </a:r>
            <a:r>
              <a:rPr lang="en-US" dirty="0"/>
              <a:t>British </a:t>
            </a:r>
            <a:r>
              <a:rPr lang="en-US" dirty="0" smtClean="0"/>
              <a:t>Path</a:t>
            </a:r>
            <a:r>
              <a:rPr lang="en-GB" dirty="0" err="1" smtClean="0"/>
              <a:t>é</a:t>
            </a:r>
            <a:r>
              <a:rPr lang="en-GB" dirty="0" smtClean="0"/>
              <a:t>.</a:t>
            </a:r>
          </a:p>
          <a:p>
            <a:endParaRPr lang="en-GB" sz="800" dirty="0" smtClean="0"/>
          </a:p>
          <a:p>
            <a:r>
              <a:rPr lang="en-GB" sz="1000" dirty="0"/>
              <a:t>Link: https://</a:t>
            </a:r>
            <a:r>
              <a:rPr lang="en-GB" sz="1000" dirty="0" err="1"/>
              <a:t>www.youtube.com</a:t>
            </a:r>
            <a:r>
              <a:rPr lang="en-GB" sz="1000" dirty="0"/>
              <a:t>/</a:t>
            </a:r>
            <a:r>
              <a:rPr lang="en-GB" sz="1000" dirty="0" err="1"/>
              <a:t>watch?v</a:t>
            </a:r>
            <a:r>
              <a:rPr lang="en-GB" sz="1000" dirty="0"/>
              <a:t>=0i_H3Xf9Ly0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9785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685800" y="3984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Racialisation of Muslims</a:t>
            </a:r>
            <a:endParaRPr lang="en-GB" dirty="0"/>
          </a:p>
        </p:txBody>
      </p:sp>
      <p:sp>
        <p:nvSpPr>
          <p:cNvPr id="4" name="Subtitle 8"/>
          <p:cNvSpPr txBox="1">
            <a:spLocks/>
          </p:cNvSpPr>
          <p:nvPr/>
        </p:nvSpPr>
        <p:spPr>
          <a:xfrm>
            <a:off x="838200" y="1987002"/>
            <a:ext cx="7620000" cy="4430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Dominant association with Muslims and Islam was the Ottoman Empire.</a:t>
            </a:r>
          </a:p>
          <a:p>
            <a:endParaRPr lang="en-GB" sz="1400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Being English or British embedded in Christian values and practice and ideas of Whiteness (Franks, 2000)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  <a:p>
            <a:endParaRPr lang="en-GB" sz="16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White Muslim converts seen as traitors.</a:t>
            </a:r>
          </a:p>
          <a:p>
            <a:endParaRPr lang="en-GB" sz="14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Displaying the behaviours of a “Turk”</a:t>
            </a:r>
          </a:p>
          <a:p>
            <a:endParaRPr lang="en-GB" sz="13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00000"/>
                </a:solidFill>
              </a:rPr>
              <a:t>“Islam was a religion made for men by a man, and for coloured men only”</a:t>
            </a:r>
            <a:r>
              <a:rPr lang="en-GB" dirty="0" smtClean="0">
                <a:solidFill>
                  <a:srgbClr val="000000"/>
                </a:solidFill>
              </a:rPr>
              <a:t>. Griffiths recalling committee members reaction to conversion in 1933. (quoted in </a:t>
            </a:r>
            <a:r>
              <a:rPr lang="en-GB" dirty="0" err="1" smtClean="0">
                <a:solidFill>
                  <a:srgbClr val="000000"/>
                </a:solidFill>
              </a:rPr>
              <a:t>Gilham</a:t>
            </a:r>
            <a:r>
              <a:rPr lang="en-GB" dirty="0" smtClean="0">
                <a:solidFill>
                  <a:srgbClr val="000000"/>
                </a:solidFill>
              </a:rPr>
              <a:t>, 2014).</a:t>
            </a:r>
          </a:p>
          <a:p>
            <a:endParaRPr lang="en-GB" sz="1700" dirty="0" smtClean="0">
              <a:solidFill>
                <a:srgbClr val="000000"/>
              </a:solidFill>
            </a:endParaRPr>
          </a:p>
          <a:p>
            <a:endParaRPr lang="en-GB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9467" y="1608667"/>
            <a:ext cx="8382000" cy="16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06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E_50_Psychology_Template_ Title Slide_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LSE_50_Psychology_Template_ Title Slide_White background.potx</Template>
  <TotalTime>1031</TotalTime>
  <Words>826</Words>
  <Application>Microsoft Macintosh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LSE_50_Psychology_Template_ Title Slide_White background</vt:lpstr>
      <vt:lpstr>Shades of Muslim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Soapbox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Weston</dc:creator>
  <cp:lastModifiedBy>Amena Amer</cp:lastModifiedBy>
  <cp:revision>51</cp:revision>
  <dcterms:created xsi:type="dcterms:W3CDTF">2014-09-04T08:03:03Z</dcterms:created>
  <dcterms:modified xsi:type="dcterms:W3CDTF">2015-02-05T11:33:10Z</dcterms:modified>
</cp:coreProperties>
</file>